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17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FC6BCF-3B5A-46DF-889F-EDCECC6A67E1}"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174755189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FC6BCF-3B5A-46DF-889F-EDCECC6A67E1}"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273237440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FC6BCF-3B5A-46DF-889F-EDCECC6A67E1}"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338203666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FC6BCF-3B5A-46DF-889F-EDCECC6A67E1}"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334096645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FC6BCF-3B5A-46DF-889F-EDCECC6A67E1}"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132606780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FC6BCF-3B5A-46DF-889F-EDCECC6A67E1}"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233746605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FC6BCF-3B5A-46DF-889F-EDCECC6A67E1}" type="datetimeFigureOut">
              <a:rPr lang="en-US" smtClean="0"/>
              <a:t>8/20/2020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154473839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FC6BCF-3B5A-46DF-889F-EDCECC6A67E1}" type="datetimeFigureOut">
              <a:rPr lang="en-US" smtClean="0"/>
              <a:t>8/20/2020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35764628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C6BCF-3B5A-46DF-889F-EDCECC6A67E1}" type="datetimeFigureOut">
              <a:rPr lang="en-US" smtClean="0"/>
              <a:t>8/20/2020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228249199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FC6BCF-3B5A-46DF-889F-EDCECC6A67E1}"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388664422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FC6BCF-3B5A-46DF-889F-EDCECC6A67E1}"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F6375-9E04-4B18-A4C8-76E4A1B50187}" type="slidenum">
              <a:rPr lang="en-US" smtClean="0"/>
              <a:t>‹#›</a:t>
            </a:fld>
            <a:endParaRPr lang="en-US"/>
          </a:p>
        </p:txBody>
      </p:sp>
    </p:spTree>
    <p:extLst>
      <p:ext uri="{BB962C8B-B14F-4D97-AF65-F5344CB8AC3E}">
        <p14:creationId xmlns:p14="http://schemas.microsoft.com/office/powerpoint/2010/main" val="131504831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FC6BCF-3B5A-46DF-889F-EDCECC6A67E1}" type="datetimeFigureOut">
              <a:rPr lang="en-US" smtClean="0"/>
              <a:t>8/20/2020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8F6375-9E04-4B18-A4C8-76E4A1B50187}" type="slidenum">
              <a:rPr lang="en-US" smtClean="0"/>
              <a:t>‹#›</a:t>
            </a:fld>
            <a:endParaRPr lang="en-US"/>
          </a:p>
        </p:txBody>
      </p:sp>
    </p:spTree>
    <p:extLst>
      <p:ext uri="{BB962C8B-B14F-4D97-AF65-F5344CB8AC3E}">
        <p14:creationId xmlns:p14="http://schemas.microsoft.com/office/powerpoint/2010/main" val="28586990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grpSp>
        <p:nvGrpSpPr>
          <p:cNvPr id="4" name="Group 3"/>
          <p:cNvGrpSpPr/>
          <p:nvPr/>
        </p:nvGrpSpPr>
        <p:grpSpPr>
          <a:xfrm>
            <a:off x="120911" y="774999"/>
            <a:ext cx="8904992" cy="6011891"/>
            <a:chOff x="287079" y="169888"/>
            <a:chExt cx="8708065" cy="6549889"/>
          </a:xfrm>
        </p:grpSpPr>
        <p:sp>
          <p:nvSpPr>
            <p:cNvPr id="5" name="Oval 4"/>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YOU</a:t>
              </a:r>
            </a:p>
          </p:txBody>
        </p:sp>
        <p:sp>
          <p:nvSpPr>
            <p:cNvPr id="6" name="Oval 5"/>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God</a:t>
              </a:r>
            </a:p>
          </p:txBody>
        </p:sp>
        <p:sp>
          <p:nvSpPr>
            <p:cNvPr id="7" name="Pentagon 6"/>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Submit / Obey</a:t>
              </a:r>
            </a:p>
          </p:txBody>
        </p:sp>
        <p:sp>
          <p:nvSpPr>
            <p:cNvPr id="8" name="Pentagon 7"/>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Go Your Own Way</a:t>
              </a:r>
            </a:p>
          </p:txBody>
        </p:sp>
        <p:sp>
          <p:nvSpPr>
            <p:cNvPr id="9" name="Rounded Rectangle 8"/>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Physical Blessing</a:t>
              </a:r>
            </a:p>
          </p:txBody>
        </p:sp>
        <p:sp>
          <p:nvSpPr>
            <p:cNvPr id="10" name="Pentagon 9"/>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Depend / Trust</a:t>
              </a:r>
            </a:p>
          </p:txBody>
        </p:sp>
        <p:sp>
          <p:nvSpPr>
            <p:cNvPr id="11" name="TextBox 10"/>
            <p:cNvSpPr txBox="1"/>
            <p:nvPr/>
          </p:nvSpPr>
          <p:spPr>
            <a:xfrm>
              <a:off x="5032814" y="3732255"/>
              <a:ext cx="394855" cy="771234"/>
            </a:xfrm>
            <a:prstGeom prst="rect">
              <a:avLst/>
            </a:prstGeom>
            <a:noFill/>
          </p:spPr>
          <p:txBody>
            <a:bodyPr wrap="square" rtlCol="0">
              <a:spAutoFit/>
            </a:bodyPr>
            <a:lstStyle/>
            <a:p>
              <a:r>
                <a:rPr lang="en-US" sz="4000" dirty="0">
                  <a:solidFill>
                    <a:prstClr val="white"/>
                  </a:solidFill>
                </a:rPr>
                <a:t>?</a:t>
              </a:r>
            </a:p>
          </p:txBody>
        </p:sp>
        <p:sp>
          <p:nvSpPr>
            <p:cNvPr id="12" name="TextBox 11"/>
            <p:cNvSpPr txBox="1"/>
            <p:nvPr/>
          </p:nvSpPr>
          <p:spPr>
            <a:xfrm>
              <a:off x="5208229" y="4249230"/>
              <a:ext cx="394855" cy="771234"/>
            </a:xfrm>
            <a:prstGeom prst="rect">
              <a:avLst/>
            </a:prstGeom>
            <a:noFill/>
          </p:spPr>
          <p:txBody>
            <a:bodyPr wrap="square" rtlCol="0">
              <a:spAutoFit/>
            </a:bodyPr>
            <a:lstStyle/>
            <a:p>
              <a:r>
                <a:rPr lang="en-US" sz="4000" dirty="0">
                  <a:solidFill>
                    <a:prstClr val="white"/>
                  </a:solidFill>
                </a:rPr>
                <a:t>?</a:t>
              </a:r>
            </a:p>
          </p:txBody>
        </p:sp>
        <p:sp>
          <p:nvSpPr>
            <p:cNvPr id="13" name="TextBox 12"/>
            <p:cNvSpPr txBox="1"/>
            <p:nvPr/>
          </p:nvSpPr>
          <p:spPr>
            <a:xfrm>
              <a:off x="5745109" y="2113471"/>
              <a:ext cx="394855" cy="771234"/>
            </a:xfrm>
            <a:prstGeom prst="rect">
              <a:avLst/>
            </a:prstGeom>
            <a:noFill/>
          </p:spPr>
          <p:txBody>
            <a:bodyPr wrap="square" rtlCol="0">
              <a:spAutoFit/>
            </a:bodyPr>
            <a:lstStyle/>
            <a:p>
              <a:r>
                <a:rPr lang="en-US" sz="4000" dirty="0">
                  <a:solidFill>
                    <a:prstClr val="white"/>
                  </a:solidFill>
                </a:rPr>
                <a:t>?</a:t>
              </a:r>
            </a:p>
          </p:txBody>
        </p:sp>
        <p:sp>
          <p:nvSpPr>
            <p:cNvPr id="14" name="TextBox 13"/>
            <p:cNvSpPr txBox="1"/>
            <p:nvPr/>
          </p:nvSpPr>
          <p:spPr>
            <a:xfrm>
              <a:off x="5581071" y="4424435"/>
              <a:ext cx="394855" cy="771234"/>
            </a:xfrm>
            <a:prstGeom prst="rect">
              <a:avLst/>
            </a:prstGeom>
            <a:noFill/>
          </p:spPr>
          <p:txBody>
            <a:bodyPr wrap="square" rtlCol="0">
              <a:spAutoFit/>
            </a:bodyPr>
            <a:lstStyle/>
            <a:p>
              <a:r>
                <a:rPr lang="en-US" sz="4000" dirty="0">
                  <a:solidFill>
                    <a:prstClr val="white"/>
                  </a:solidFill>
                </a:rPr>
                <a:t>?</a:t>
              </a:r>
            </a:p>
          </p:txBody>
        </p:sp>
        <p:sp>
          <p:nvSpPr>
            <p:cNvPr id="15" name="TextBox 14"/>
            <p:cNvSpPr txBox="1"/>
            <p:nvPr/>
          </p:nvSpPr>
          <p:spPr>
            <a:xfrm>
              <a:off x="5719430" y="2712028"/>
              <a:ext cx="394855" cy="771234"/>
            </a:xfrm>
            <a:prstGeom prst="rect">
              <a:avLst/>
            </a:prstGeom>
            <a:noFill/>
          </p:spPr>
          <p:txBody>
            <a:bodyPr wrap="square" rtlCol="0">
              <a:spAutoFit/>
            </a:bodyPr>
            <a:lstStyle/>
            <a:p>
              <a:r>
                <a:rPr lang="en-US" sz="4000" dirty="0">
                  <a:solidFill>
                    <a:prstClr val="white"/>
                  </a:solidFill>
                </a:rPr>
                <a:t>?</a:t>
              </a:r>
            </a:p>
          </p:txBody>
        </p:sp>
        <p:sp>
          <p:nvSpPr>
            <p:cNvPr id="16" name="TextBox 15"/>
            <p:cNvSpPr txBox="1"/>
            <p:nvPr/>
          </p:nvSpPr>
          <p:spPr>
            <a:xfrm>
              <a:off x="4434368" y="2606269"/>
              <a:ext cx="394855" cy="771234"/>
            </a:xfrm>
            <a:prstGeom prst="rect">
              <a:avLst/>
            </a:prstGeom>
            <a:noFill/>
          </p:spPr>
          <p:txBody>
            <a:bodyPr wrap="square" rtlCol="0">
              <a:spAutoFit/>
            </a:bodyPr>
            <a:lstStyle/>
            <a:p>
              <a:r>
                <a:rPr lang="en-US" sz="4000" dirty="0">
                  <a:solidFill>
                    <a:prstClr val="white"/>
                  </a:solidFill>
                </a:rPr>
                <a:t>?</a:t>
              </a:r>
            </a:p>
          </p:txBody>
        </p:sp>
        <p:sp>
          <p:nvSpPr>
            <p:cNvPr id="17" name="TextBox 16"/>
            <p:cNvSpPr txBox="1"/>
            <p:nvPr/>
          </p:nvSpPr>
          <p:spPr>
            <a:xfrm>
              <a:off x="5486278" y="1911927"/>
              <a:ext cx="394855" cy="771234"/>
            </a:xfrm>
            <a:prstGeom prst="rect">
              <a:avLst/>
            </a:prstGeom>
            <a:noFill/>
          </p:spPr>
          <p:txBody>
            <a:bodyPr wrap="square" rtlCol="0">
              <a:spAutoFit/>
            </a:bodyPr>
            <a:lstStyle/>
            <a:p>
              <a:r>
                <a:rPr lang="en-US" sz="4000" dirty="0">
                  <a:solidFill>
                    <a:prstClr val="white"/>
                  </a:solidFill>
                </a:rPr>
                <a:t>?</a:t>
              </a:r>
            </a:p>
          </p:txBody>
        </p:sp>
        <p:sp>
          <p:nvSpPr>
            <p:cNvPr id="18" name="TextBox 17"/>
            <p:cNvSpPr txBox="1"/>
            <p:nvPr/>
          </p:nvSpPr>
          <p:spPr>
            <a:xfrm>
              <a:off x="4013986" y="1909080"/>
              <a:ext cx="394855" cy="771234"/>
            </a:xfrm>
            <a:prstGeom prst="rect">
              <a:avLst/>
            </a:prstGeom>
            <a:noFill/>
          </p:spPr>
          <p:txBody>
            <a:bodyPr wrap="square" rtlCol="0">
              <a:spAutoFit/>
            </a:bodyPr>
            <a:lstStyle/>
            <a:p>
              <a:r>
                <a:rPr lang="en-US" sz="4000" dirty="0">
                  <a:solidFill>
                    <a:prstClr val="white"/>
                  </a:solidFill>
                </a:rPr>
                <a:t>?</a:t>
              </a:r>
            </a:p>
          </p:txBody>
        </p:sp>
        <p:sp>
          <p:nvSpPr>
            <p:cNvPr id="19" name="TextBox 18"/>
            <p:cNvSpPr txBox="1"/>
            <p:nvPr/>
          </p:nvSpPr>
          <p:spPr>
            <a:xfrm>
              <a:off x="4058474" y="2489603"/>
              <a:ext cx="394855" cy="771234"/>
            </a:xfrm>
            <a:prstGeom prst="rect">
              <a:avLst/>
            </a:prstGeom>
            <a:noFill/>
          </p:spPr>
          <p:txBody>
            <a:bodyPr wrap="square" rtlCol="0">
              <a:spAutoFit/>
            </a:bodyPr>
            <a:lstStyle/>
            <a:p>
              <a:r>
                <a:rPr lang="en-US" sz="4000" dirty="0">
                  <a:solidFill>
                    <a:prstClr val="white"/>
                  </a:solidFill>
                </a:rPr>
                <a:t>?</a:t>
              </a:r>
            </a:p>
          </p:txBody>
        </p:sp>
        <p:sp>
          <p:nvSpPr>
            <p:cNvPr id="20" name="Pentagon 19"/>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Trust</a:t>
              </a:r>
            </a:p>
          </p:txBody>
        </p:sp>
        <p:sp>
          <p:nvSpPr>
            <p:cNvPr id="21" name="Rounded Rectangle 20"/>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Spiritual</a:t>
              </a:r>
            </a:p>
            <a:p>
              <a:pPr algn="ctr"/>
              <a:r>
                <a:rPr lang="en-US" sz="3200" dirty="0">
                  <a:solidFill>
                    <a:prstClr val="black"/>
                  </a:solidFill>
                </a:rPr>
                <a:t>Blessing</a:t>
              </a:r>
            </a:p>
          </p:txBody>
        </p:sp>
      </p:grpSp>
      <p:sp>
        <p:nvSpPr>
          <p:cNvPr id="22" name="TextBox 21"/>
          <p:cNvSpPr txBox="1"/>
          <p:nvPr/>
        </p:nvSpPr>
        <p:spPr>
          <a:xfrm>
            <a:off x="0" y="-14255"/>
            <a:ext cx="9144000" cy="923330"/>
          </a:xfrm>
          <a:prstGeom prst="rect">
            <a:avLst/>
          </a:prstGeom>
          <a:noFill/>
        </p:spPr>
        <p:txBody>
          <a:bodyPr wrap="square" rtlCol="0">
            <a:spAutoFit/>
          </a:bodyPr>
          <a:lstStyle/>
          <a:p>
            <a:endParaRPr lang="en-US" sz="1400" dirty="0">
              <a:solidFill>
                <a:schemeClr val="bg1"/>
              </a:solidFill>
            </a:endParaRPr>
          </a:p>
          <a:p>
            <a:r>
              <a:rPr lang="en-US" sz="4000" dirty="0">
                <a:solidFill>
                  <a:schemeClr val="bg1"/>
                </a:solidFill>
              </a:rPr>
              <a:t>Genesis 4.1-15</a:t>
            </a:r>
          </a:p>
        </p:txBody>
      </p:sp>
    </p:spTree>
    <p:extLst>
      <p:ext uri="{BB962C8B-B14F-4D97-AF65-F5344CB8AC3E}">
        <p14:creationId xmlns:p14="http://schemas.microsoft.com/office/powerpoint/2010/main" val="31300525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sp>
        <p:nvSpPr>
          <p:cNvPr id="22" name="TextBox 21"/>
          <p:cNvSpPr txBox="1"/>
          <p:nvPr/>
        </p:nvSpPr>
        <p:spPr>
          <a:xfrm>
            <a:off x="5303520" y="0"/>
            <a:ext cx="6888481" cy="5016758"/>
          </a:xfrm>
          <a:prstGeom prst="rect">
            <a:avLst/>
          </a:prstGeom>
          <a:noFill/>
        </p:spPr>
        <p:txBody>
          <a:bodyPr wrap="square" rtlCol="0">
            <a:spAutoFit/>
          </a:bodyPr>
          <a:lstStyle/>
          <a:p>
            <a:endParaRPr lang="en-US" sz="1400" dirty="0">
              <a:solidFill>
                <a:schemeClr val="bg1"/>
              </a:solidFill>
            </a:endParaRPr>
          </a:p>
          <a:p>
            <a:r>
              <a:rPr lang="en-US" sz="3400" dirty="0">
                <a:solidFill>
                  <a:schemeClr val="bg1"/>
                </a:solidFill>
              </a:rPr>
              <a:t>Genesis 4.8-9 NIV:  Now Cain said to his brother Abel, “Let’s go out to the field.” While they were in the field, Cain attacked his brother Abel and killed him. </a:t>
            </a:r>
          </a:p>
          <a:p>
            <a:endParaRPr lang="en-US" sz="3400" dirty="0">
              <a:solidFill>
                <a:schemeClr val="bg1"/>
              </a:solidFill>
            </a:endParaRPr>
          </a:p>
          <a:p>
            <a:r>
              <a:rPr lang="en-US" sz="3400" dirty="0">
                <a:solidFill>
                  <a:schemeClr val="bg1"/>
                </a:solidFill>
              </a:rPr>
              <a:t>Then the LORD said to Cain, “Where is your brother Abel?”  I don’t know,” he replied. “Am I my brother’s keeper?”</a:t>
            </a:r>
            <a:endParaRPr lang="en-US" sz="3400" dirty="0">
              <a:solidFill>
                <a:schemeClr val="bg1"/>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19205"/>
          <a:stretch/>
        </p:blipFill>
        <p:spPr>
          <a:xfrm>
            <a:off x="0" y="0"/>
            <a:ext cx="5303520" cy="4883727"/>
          </a:xfrm>
          <a:prstGeom prst="rect">
            <a:avLst/>
          </a:prstGeom>
        </p:spPr>
      </p:pic>
      <p:sp>
        <p:nvSpPr>
          <p:cNvPr id="3" name="TextBox 2"/>
          <p:cNvSpPr txBox="1"/>
          <p:nvPr/>
        </p:nvSpPr>
        <p:spPr>
          <a:xfrm>
            <a:off x="0" y="4982171"/>
            <a:ext cx="5217794" cy="400110"/>
          </a:xfrm>
          <a:prstGeom prst="rect">
            <a:avLst/>
          </a:prstGeom>
          <a:noFill/>
        </p:spPr>
        <p:txBody>
          <a:bodyPr wrap="square" rtlCol="0">
            <a:spAutoFit/>
          </a:bodyPr>
          <a:lstStyle/>
          <a:p>
            <a:r>
              <a:rPr lang="en-US" sz="2000" dirty="0"/>
              <a:t>Tintoretto; </a:t>
            </a:r>
            <a:r>
              <a:rPr lang="en-US" sz="2000" dirty="0" err="1"/>
              <a:t>Gallerie</a:t>
            </a:r>
            <a:r>
              <a:rPr lang="en-US" sz="2000" dirty="0"/>
              <a:t> </a:t>
            </a:r>
            <a:r>
              <a:rPr lang="en-US" sz="2000" dirty="0" err="1"/>
              <a:t>dell’Accademia</a:t>
            </a:r>
            <a:r>
              <a:rPr lang="en-US" sz="2000" dirty="0"/>
              <a:t>; Venice, Italy</a:t>
            </a:r>
          </a:p>
        </p:txBody>
      </p:sp>
    </p:spTree>
    <p:extLst>
      <p:ext uri="{BB962C8B-B14F-4D97-AF65-F5344CB8AC3E}">
        <p14:creationId xmlns:p14="http://schemas.microsoft.com/office/powerpoint/2010/main" val="251616525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sp>
        <p:nvSpPr>
          <p:cNvPr id="22" name="TextBox 21"/>
          <p:cNvSpPr txBox="1"/>
          <p:nvPr/>
        </p:nvSpPr>
        <p:spPr>
          <a:xfrm>
            <a:off x="0" y="-12879"/>
            <a:ext cx="12191999" cy="6063198"/>
          </a:xfrm>
          <a:prstGeom prst="rect">
            <a:avLst/>
          </a:prstGeom>
          <a:noFill/>
        </p:spPr>
        <p:txBody>
          <a:bodyPr wrap="square" rtlCol="0">
            <a:spAutoFit/>
          </a:bodyPr>
          <a:lstStyle/>
          <a:p>
            <a:endParaRPr lang="en-US" sz="1400" dirty="0">
              <a:solidFill>
                <a:srgbClr val="FFFF00"/>
              </a:solidFill>
            </a:endParaRPr>
          </a:p>
          <a:p>
            <a:r>
              <a:rPr lang="en-US" sz="3400" dirty="0">
                <a:solidFill>
                  <a:srgbClr val="FFFF00"/>
                </a:solidFill>
              </a:rPr>
              <a:t>1 John 3.11-12 NIV:  For this is the message you heard from the beginning: We should love one another.  </a:t>
            </a:r>
            <a:r>
              <a:rPr lang="en-US" sz="3400" b="1" u="sng" dirty="0">
                <a:solidFill>
                  <a:srgbClr val="FFFF00"/>
                </a:solidFill>
              </a:rPr>
              <a:t>Do not be like Cain, who belonged to the evil one and murdered his brother</a:t>
            </a:r>
            <a:r>
              <a:rPr lang="en-US" sz="3400" dirty="0">
                <a:solidFill>
                  <a:srgbClr val="FFFF00"/>
                </a:solidFill>
              </a:rPr>
              <a:t>. And why did he murder him? Because his own actions were evil and his brother’s were righteous.</a:t>
            </a:r>
            <a:endParaRPr lang="en-US" sz="3400" dirty="0">
              <a:solidFill>
                <a:schemeClr val="bg1"/>
              </a:solidFill>
            </a:endParaRPr>
          </a:p>
          <a:p>
            <a:endParaRPr lang="en-US" sz="3400" dirty="0">
              <a:solidFill>
                <a:schemeClr val="bg1"/>
              </a:solidFill>
            </a:endParaRPr>
          </a:p>
          <a:p>
            <a:r>
              <a:rPr lang="en-US" sz="3400" dirty="0">
                <a:solidFill>
                  <a:schemeClr val="bg1"/>
                </a:solidFill>
              </a:rPr>
              <a:t>Genesis 4.8-9 NIV:  Now Cain said to his brother Abel, “Let’s go out to the field.” While they were in the field, </a:t>
            </a:r>
            <a:r>
              <a:rPr lang="en-US" sz="3400" b="1" u="sng" dirty="0">
                <a:solidFill>
                  <a:schemeClr val="bg1"/>
                </a:solidFill>
              </a:rPr>
              <a:t>Cain attacked his brother Abel and killed him</a:t>
            </a:r>
            <a:r>
              <a:rPr lang="en-US" sz="3400" dirty="0">
                <a:solidFill>
                  <a:schemeClr val="bg1"/>
                </a:solidFill>
              </a:rPr>
              <a:t>. Then the LORD said to Cain, “Where is your brother Abel?”  I don’t know,” he replied. “Am I my brother’s keeper?”</a:t>
            </a:r>
          </a:p>
        </p:txBody>
      </p:sp>
    </p:spTree>
    <p:extLst>
      <p:ext uri="{BB962C8B-B14F-4D97-AF65-F5344CB8AC3E}">
        <p14:creationId xmlns:p14="http://schemas.microsoft.com/office/powerpoint/2010/main" val="215376991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sp>
        <p:nvSpPr>
          <p:cNvPr id="22" name="TextBox 21"/>
          <p:cNvSpPr txBox="1"/>
          <p:nvPr/>
        </p:nvSpPr>
        <p:spPr>
          <a:xfrm>
            <a:off x="1" y="0"/>
            <a:ext cx="12191999" cy="4493538"/>
          </a:xfrm>
          <a:prstGeom prst="rect">
            <a:avLst/>
          </a:prstGeom>
          <a:noFill/>
        </p:spPr>
        <p:txBody>
          <a:bodyPr wrap="square" rtlCol="0">
            <a:spAutoFit/>
          </a:bodyPr>
          <a:lstStyle/>
          <a:p>
            <a:endParaRPr lang="en-US" sz="1400" dirty="0">
              <a:solidFill>
                <a:srgbClr val="FFFF00"/>
              </a:solidFill>
            </a:endParaRPr>
          </a:p>
          <a:p>
            <a:r>
              <a:rPr lang="en-US" sz="3400" dirty="0">
                <a:solidFill>
                  <a:srgbClr val="FFFF00"/>
                </a:solidFill>
              </a:rPr>
              <a:t>1 John 3.13 NIV:  Do not be surprised, my brothers and sisters, if the world hates you.</a:t>
            </a:r>
            <a:endParaRPr lang="en-US" sz="3400" dirty="0">
              <a:solidFill>
                <a:schemeClr val="bg1"/>
              </a:solidFill>
            </a:endParaRPr>
          </a:p>
          <a:p>
            <a:endParaRPr lang="en-US" sz="3400" dirty="0">
              <a:solidFill>
                <a:schemeClr val="bg1"/>
              </a:solidFill>
            </a:endParaRPr>
          </a:p>
          <a:p>
            <a:r>
              <a:rPr lang="en-US" sz="3400" dirty="0">
                <a:solidFill>
                  <a:schemeClr val="bg1"/>
                </a:solidFill>
              </a:rPr>
              <a:t>Genesis 4.8-9 NIV:  Now Cain said to his brother Abel, “Let’s go out to the field.” While they were in the field, Cain attacked his brother Abel and killed him. Then the LORD said to Cain, “Where is your brother Abel?”  I don’t know,” he replied. “</a:t>
            </a:r>
            <a:r>
              <a:rPr lang="en-US" sz="3400" b="1" u="sng" dirty="0">
                <a:solidFill>
                  <a:schemeClr val="bg1"/>
                </a:solidFill>
              </a:rPr>
              <a:t>Am I my brother’s keeper?</a:t>
            </a:r>
            <a:r>
              <a:rPr lang="en-US" sz="3400" dirty="0">
                <a:solidFill>
                  <a:schemeClr val="bg1"/>
                </a:solidFill>
              </a:rPr>
              <a:t>”</a:t>
            </a:r>
          </a:p>
        </p:txBody>
      </p:sp>
    </p:spTree>
    <p:extLst>
      <p:ext uri="{BB962C8B-B14F-4D97-AF65-F5344CB8AC3E}">
        <p14:creationId xmlns:p14="http://schemas.microsoft.com/office/powerpoint/2010/main" val="51015769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sp>
        <p:nvSpPr>
          <p:cNvPr id="22" name="TextBox 21"/>
          <p:cNvSpPr txBox="1"/>
          <p:nvPr/>
        </p:nvSpPr>
        <p:spPr>
          <a:xfrm>
            <a:off x="1" y="0"/>
            <a:ext cx="12191999" cy="5109091"/>
          </a:xfrm>
          <a:prstGeom prst="rect">
            <a:avLst/>
          </a:prstGeom>
          <a:noFill/>
        </p:spPr>
        <p:txBody>
          <a:bodyPr wrap="square" rtlCol="0">
            <a:spAutoFit/>
          </a:bodyPr>
          <a:lstStyle/>
          <a:p>
            <a:endParaRPr lang="en-US" sz="1400" dirty="0">
              <a:solidFill>
                <a:schemeClr val="bg1"/>
              </a:solidFill>
            </a:endParaRPr>
          </a:p>
          <a:p>
            <a:r>
              <a:rPr lang="en-US" sz="3400" dirty="0">
                <a:solidFill>
                  <a:schemeClr val="bg1"/>
                </a:solidFill>
              </a:rPr>
              <a:t>Genesis 4.10-12 NIV:  The LORD said, “What have you done? Listen! Your brother’s blood cries out to me from the ground. </a:t>
            </a:r>
          </a:p>
          <a:p>
            <a:endParaRPr lang="en-US" sz="3400" dirty="0">
              <a:solidFill>
                <a:schemeClr val="bg1"/>
              </a:solidFill>
            </a:endParaRPr>
          </a:p>
          <a:p>
            <a:r>
              <a:rPr lang="en-US" sz="3400" dirty="0">
                <a:solidFill>
                  <a:schemeClr val="bg1"/>
                </a:solidFill>
              </a:rPr>
              <a:t>Now you are under a curse and driven from the ground, which opened its mouth to receive your brother’s blood from your hand.  </a:t>
            </a:r>
          </a:p>
          <a:p>
            <a:pPr marL="457200" indent="-457200">
              <a:spcBef>
                <a:spcPts val="2400"/>
              </a:spcBef>
              <a:buFont typeface="Wingdings 2" panose="05020102010507070707" pitchFamily="18" charset="2"/>
              <a:buChar char="E"/>
            </a:pPr>
            <a:r>
              <a:rPr lang="en-US" sz="3400" dirty="0">
                <a:solidFill>
                  <a:schemeClr val="bg1"/>
                </a:solidFill>
              </a:rPr>
              <a:t>When you work the ground, it will no longer yield its crops for you. </a:t>
            </a:r>
          </a:p>
          <a:p>
            <a:pPr marL="457200" indent="-457200">
              <a:spcBef>
                <a:spcPts val="2400"/>
              </a:spcBef>
              <a:buFont typeface="Wingdings 2" panose="05020102010507070707" pitchFamily="18" charset="2"/>
              <a:buChar char="E"/>
            </a:pPr>
            <a:r>
              <a:rPr lang="en-US" sz="3400" dirty="0">
                <a:solidFill>
                  <a:schemeClr val="bg1"/>
                </a:solidFill>
              </a:rPr>
              <a:t>You will be a restless wanderer on the earth.”</a:t>
            </a:r>
            <a:endParaRPr lang="en-US" sz="3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11727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sp>
        <p:nvSpPr>
          <p:cNvPr id="22" name="TextBox 21"/>
          <p:cNvSpPr txBox="1"/>
          <p:nvPr/>
        </p:nvSpPr>
        <p:spPr>
          <a:xfrm>
            <a:off x="0" y="-12879"/>
            <a:ext cx="12191999" cy="3970318"/>
          </a:xfrm>
          <a:prstGeom prst="rect">
            <a:avLst/>
          </a:prstGeom>
          <a:noFill/>
        </p:spPr>
        <p:txBody>
          <a:bodyPr wrap="square" rtlCol="0">
            <a:spAutoFit/>
          </a:bodyPr>
          <a:lstStyle/>
          <a:p>
            <a:endParaRPr lang="en-US" sz="1400" dirty="0">
              <a:solidFill>
                <a:schemeClr val="bg1"/>
              </a:solidFill>
            </a:endParaRPr>
          </a:p>
          <a:p>
            <a:r>
              <a:rPr lang="en-US" sz="3400" dirty="0">
                <a:solidFill>
                  <a:schemeClr val="bg1"/>
                </a:solidFill>
              </a:rPr>
              <a:t>Genesis 4.13-15 NIV:  Cain said to the LORD, “My punishment is more than I can bear. Today you are driving me from the land, and I will be hidden from your presence; I will be a restless wanderer on the earth, and whoever finds me will kill me.” But the LORD said to him, “Not so; anyone who kills Cain will suffer vengeance seven times over.” Then the LORD put a mark on Cain so that no one who found him would kill him.</a:t>
            </a:r>
            <a:endParaRPr lang="en-US" sz="3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3795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grpSp>
        <p:nvGrpSpPr>
          <p:cNvPr id="3" name="Group 2"/>
          <p:cNvGrpSpPr/>
          <p:nvPr/>
        </p:nvGrpSpPr>
        <p:grpSpPr>
          <a:xfrm>
            <a:off x="89371" y="133441"/>
            <a:ext cx="2246786" cy="6581026"/>
            <a:chOff x="132594" y="166255"/>
            <a:chExt cx="2182091" cy="6525490"/>
          </a:xfrm>
        </p:grpSpPr>
        <p:grpSp>
          <p:nvGrpSpPr>
            <p:cNvPr id="4" name="Group 40"/>
            <p:cNvGrpSpPr/>
            <p:nvPr/>
          </p:nvGrpSpPr>
          <p:grpSpPr>
            <a:xfrm>
              <a:off x="132594" y="166255"/>
              <a:ext cx="2182091" cy="6525490"/>
              <a:chOff x="76200" y="381000"/>
              <a:chExt cx="1752600" cy="5867400"/>
            </a:xfrm>
          </p:grpSpPr>
          <p:grpSp>
            <p:nvGrpSpPr>
              <p:cNvPr id="6" name="Group 10"/>
              <p:cNvGrpSpPr/>
              <p:nvPr/>
            </p:nvGrpSpPr>
            <p:grpSpPr>
              <a:xfrm>
                <a:off x="76200" y="381000"/>
                <a:ext cx="1752600" cy="5867400"/>
                <a:chOff x="304800" y="381000"/>
                <a:chExt cx="1752600" cy="5867400"/>
              </a:xfrm>
            </p:grpSpPr>
            <p:sp>
              <p:nvSpPr>
                <p:cNvPr id="9" name="Oval 8"/>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God</a:t>
                  </a:r>
                </a:p>
              </p:txBody>
            </p:sp>
            <p:sp>
              <p:nvSpPr>
                <p:cNvPr id="10" name="Oval 9"/>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200" b="1" dirty="0">
                      <a:solidFill>
                        <a:prstClr val="black"/>
                      </a:solidFill>
                    </a:rPr>
                    <a:t>Family</a:t>
                  </a:r>
                </a:p>
              </p:txBody>
            </p:sp>
            <p:sp>
              <p:nvSpPr>
                <p:cNvPr id="11" name="Oval 10"/>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200" b="1" dirty="0">
                      <a:solidFill>
                        <a:prstClr val="black"/>
                      </a:solidFill>
                    </a:rPr>
                    <a:t>Creation</a:t>
                  </a:r>
                </a:p>
              </p:txBody>
            </p:sp>
          </p:grpSp>
          <p:sp>
            <p:nvSpPr>
              <p:cNvPr id="7"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8" name="Rectangle 7"/>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5" name="Oval 4"/>
            <p:cNvSpPr/>
            <p:nvPr/>
          </p:nvSpPr>
          <p:spPr>
            <a:xfrm>
              <a:off x="537839" y="2454413"/>
              <a:ext cx="1371600" cy="860287"/>
            </a:xfrm>
            <a:prstGeom prst="ellipse">
              <a:avLst/>
            </a:prstGeom>
            <a:solidFill>
              <a:schemeClr val="accent1">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Man</a:t>
              </a:r>
            </a:p>
          </p:txBody>
        </p:sp>
      </p:grpSp>
      <p:grpSp>
        <p:nvGrpSpPr>
          <p:cNvPr id="12" name="Group 11"/>
          <p:cNvGrpSpPr/>
          <p:nvPr/>
        </p:nvGrpSpPr>
        <p:grpSpPr>
          <a:xfrm>
            <a:off x="2687744" y="962026"/>
            <a:ext cx="7999305" cy="5871090"/>
            <a:chOff x="287079" y="169888"/>
            <a:chExt cx="8708065" cy="6549889"/>
          </a:xfrm>
        </p:grpSpPr>
        <p:sp>
          <p:nvSpPr>
            <p:cNvPr id="13" name="Oval 12"/>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YOU</a:t>
              </a:r>
            </a:p>
          </p:txBody>
        </p:sp>
        <p:sp>
          <p:nvSpPr>
            <p:cNvPr id="14" name="Oval 13"/>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God</a:t>
              </a:r>
            </a:p>
          </p:txBody>
        </p:sp>
        <p:sp>
          <p:nvSpPr>
            <p:cNvPr id="15" name="Pentagon 14"/>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Submit /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Make YOUR own choices</a:t>
              </a:r>
            </a:p>
          </p:txBody>
        </p:sp>
        <p:sp>
          <p:nvSpPr>
            <p:cNvPr id="17" name="Rounded Rectangle 16"/>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Physical Blessing</a:t>
              </a:r>
            </a:p>
          </p:txBody>
        </p:sp>
        <p:sp>
          <p:nvSpPr>
            <p:cNvPr id="18" name="Pentagon 17"/>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Depend / Trust</a:t>
              </a:r>
            </a:p>
          </p:txBody>
        </p:sp>
        <p:sp>
          <p:nvSpPr>
            <p:cNvPr id="19" name="TextBox 18"/>
            <p:cNvSpPr txBox="1"/>
            <p:nvPr/>
          </p:nvSpPr>
          <p:spPr>
            <a:xfrm>
              <a:off x="5032814" y="3732256"/>
              <a:ext cx="394855" cy="930828"/>
            </a:xfrm>
            <a:prstGeom prst="rect">
              <a:avLst/>
            </a:prstGeom>
            <a:noFill/>
          </p:spPr>
          <p:txBody>
            <a:bodyPr wrap="square" rtlCol="0">
              <a:spAutoFit/>
            </a:bodyPr>
            <a:lstStyle/>
            <a:p>
              <a:r>
                <a:rPr lang="en-US" sz="4000" dirty="0">
                  <a:solidFill>
                    <a:prstClr val="white"/>
                  </a:solidFill>
                </a:rPr>
                <a:t>?</a:t>
              </a:r>
            </a:p>
          </p:txBody>
        </p:sp>
        <p:sp>
          <p:nvSpPr>
            <p:cNvPr id="20" name="TextBox 19"/>
            <p:cNvSpPr txBox="1"/>
            <p:nvPr/>
          </p:nvSpPr>
          <p:spPr>
            <a:xfrm>
              <a:off x="5208229" y="4249230"/>
              <a:ext cx="394855" cy="930828"/>
            </a:xfrm>
            <a:prstGeom prst="rect">
              <a:avLst/>
            </a:prstGeom>
            <a:noFill/>
          </p:spPr>
          <p:txBody>
            <a:bodyPr wrap="square" rtlCol="0">
              <a:spAutoFit/>
            </a:bodyPr>
            <a:lstStyle/>
            <a:p>
              <a:r>
                <a:rPr lang="en-US" sz="4000" dirty="0">
                  <a:solidFill>
                    <a:prstClr val="white"/>
                  </a:solidFill>
                </a:rPr>
                <a:t>?</a:t>
              </a:r>
            </a:p>
          </p:txBody>
        </p:sp>
        <p:sp>
          <p:nvSpPr>
            <p:cNvPr id="21" name="TextBox 20"/>
            <p:cNvSpPr txBox="1"/>
            <p:nvPr/>
          </p:nvSpPr>
          <p:spPr>
            <a:xfrm>
              <a:off x="5745109" y="2113472"/>
              <a:ext cx="394855" cy="930828"/>
            </a:xfrm>
            <a:prstGeom prst="rect">
              <a:avLst/>
            </a:prstGeom>
            <a:noFill/>
          </p:spPr>
          <p:txBody>
            <a:bodyPr wrap="square" rtlCol="0">
              <a:spAutoFit/>
            </a:bodyPr>
            <a:lstStyle/>
            <a:p>
              <a:r>
                <a:rPr lang="en-US" sz="4000" dirty="0">
                  <a:solidFill>
                    <a:prstClr val="white"/>
                  </a:solidFill>
                </a:rPr>
                <a:t>?</a:t>
              </a:r>
            </a:p>
          </p:txBody>
        </p:sp>
        <p:sp>
          <p:nvSpPr>
            <p:cNvPr id="23" name="TextBox 22"/>
            <p:cNvSpPr txBox="1"/>
            <p:nvPr/>
          </p:nvSpPr>
          <p:spPr>
            <a:xfrm>
              <a:off x="5581071" y="4424435"/>
              <a:ext cx="394855" cy="930828"/>
            </a:xfrm>
            <a:prstGeom prst="rect">
              <a:avLst/>
            </a:prstGeom>
            <a:noFill/>
          </p:spPr>
          <p:txBody>
            <a:bodyPr wrap="square" rtlCol="0">
              <a:spAutoFit/>
            </a:bodyPr>
            <a:lstStyle/>
            <a:p>
              <a:r>
                <a:rPr lang="en-US" sz="4000" dirty="0">
                  <a:solidFill>
                    <a:prstClr val="white"/>
                  </a:solidFill>
                </a:rPr>
                <a:t>?</a:t>
              </a:r>
            </a:p>
          </p:txBody>
        </p:sp>
        <p:sp>
          <p:nvSpPr>
            <p:cNvPr id="24" name="TextBox 23"/>
            <p:cNvSpPr txBox="1"/>
            <p:nvPr/>
          </p:nvSpPr>
          <p:spPr>
            <a:xfrm>
              <a:off x="5719430" y="2712029"/>
              <a:ext cx="394855" cy="930828"/>
            </a:xfrm>
            <a:prstGeom prst="rect">
              <a:avLst/>
            </a:prstGeom>
            <a:noFill/>
          </p:spPr>
          <p:txBody>
            <a:bodyPr wrap="square" rtlCol="0">
              <a:spAutoFit/>
            </a:bodyPr>
            <a:lstStyle/>
            <a:p>
              <a:r>
                <a:rPr lang="en-US" sz="4000" dirty="0">
                  <a:solidFill>
                    <a:prstClr val="white"/>
                  </a:solidFill>
                </a:rPr>
                <a:t>?</a:t>
              </a:r>
            </a:p>
          </p:txBody>
        </p:sp>
        <p:sp>
          <p:nvSpPr>
            <p:cNvPr id="25" name="TextBox 24"/>
            <p:cNvSpPr txBox="1"/>
            <p:nvPr/>
          </p:nvSpPr>
          <p:spPr>
            <a:xfrm>
              <a:off x="4434368" y="2606269"/>
              <a:ext cx="394855" cy="930828"/>
            </a:xfrm>
            <a:prstGeom prst="rect">
              <a:avLst/>
            </a:prstGeom>
            <a:noFill/>
          </p:spPr>
          <p:txBody>
            <a:bodyPr wrap="square" rtlCol="0">
              <a:spAutoFit/>
            </a:bodyPr>
            <a:lstStyle/>
            <a:p>
              <a:r>
                <a:rPr lang="en-US" sz="4000" dirty="0">
                  <a:solidFill>
                    <a:prstClr val="white"/>
                  </a:solidFill>
                </a:rPr>
                <a:t>?</a:t>
              </a:r>
            </a:p>
          </p:txBody>
        </p:sp>
        <p:sp>
          <p:nvSpPr>
            <p:cNvPr id="26" name="TextBox 25"/>
            <p:cNvSpPr txBox="1"/>
            <p:nvPr/>
          </p:nvSpPr>
          <p:spPr>
            <a:xfrm>
              <a:off x="5486278" y="1911928"/>
              <a:ext cx="394855" cy="930828"/>
            </a:xfrm>
            <a:prstGeom prst="rect">
              <a:avLst/>
            </a:prstGeom>
            <a:noFill/>
          </p:spPr>
          <p:txBody>
            <a:bodyPr wrap="square" rtlCol="0">
              <a:spAutoFit/>
            </a:bodyPr>
            <a:lstStyle/>
            <a:p>
              <a:r>
                <a:rPr lang="en-US" sz="4000" dirty="0">
                  <a:solidFill>
                    <a:prstClr val="white"/>
                  </a:solidFill>
                </a:rPr>
                <a:t>?</a:t>
              </a:r>
            </a:p>
          </p:txBody>
        </p:sp>
        <p:sp>
          <p:nvSpPr>
            <p:cNvPr id="27" name="TextBox 26"/>
            <p:cNvSpPr txBox="1"/>
            <p:nvPr/>
          </p:nvSpPr>
          <p:spPr>
            <a:xfrm>
              <a:off x="4013986" y="1909080"/>
              <a:ext cx="394855" cy="930828"/>
            </a:xfrm>
            <a:prstGeom prst="rect">
              <a:avLst/>
            </a:prstGeom>
            <a:noFill/>
          </p:spPr>
          <p:txBody>
            <a:bodyPr wrap="square" rtlCol="0">
              <a:spAutoFit/>
            </a:bodyPr>
            <a:lstStyle/>
            <a:p>
              <a:r>
                <a:rPr lang="en-US" sz="4000" dirty="0">
                  <a:solidFill>
                    <a:prstClr val="white"/>
                  </a:solidFill>
                </a:rPr>
                <a:t>?</a:t>
              </a:r>
            </a:p>
          </p:txBody>
        </p:sp>
        <p:sp>
          <p:nvSpPr>
            <p:cNvPr id="28" name="TextBox 27"/>
            <p:cNvSpPr txBox="1"/>
            <p:nvPr/>
          </p:nvSpPr>
          <p:spPr>
            <a:xfrm>
              <a:off x="4058474" y="2489602"/>
              <a:ext cx="394855" cy="930828"/>
            </a:xfrm>
            <a:prstGeom prst="rect">
              <a:avLst/>
            </a:prstGeom>
            <a:noFill/>
          </p:spPr>
          <p:txBody>
            <a:bodyPr wrap="square" rtlCol="0">
              <a:spAutoFit/>
            </a:bodyPr>
            <a:lstStyle/>
            <a:p>
              <a:r>
                <a:rPr lang="en-US" sz="4000" dirty="0">
                  <a:solidFill>
                    <a:prstClr val="white"/>
                  </a:solidFill>
                </a:rPr>
                <a:t>?</a:t>
              </a:r>
            </a:p>
          </p:txBody>
        </p:sp>
        <p:sp>
          <p:nvSpPr>
            <p:cNvPr id="29" name="Pentagon 28"/>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Trust</a:t>
              </a:r>
            </a:p>
          </p:txBody>
        </p:sp>
        <p:sp>
          <p:nvSpPr>
            <p:cNvPr id="30" name="Rounded Rectangle 29"/>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Spiritual</a:t>
              </a:r>
            </a:p>
            <a:p>
              <a:pPr algn="ctr"/>
              <a:r>
                <a:rPr lang="en-US" sz="2800" dirty="0">
                  <a:solidFill>
                    <a:prstClr val="black"/>
                  </a:solidFill>
                </a:rPr>
                <a:t>Blessing</a:t>
              </a:r>
            </a:p>
          </p:txBody>
        </p:sp>
      </p:grpSp>
      <p:cxnSp>
        <p:nvCxnSpPr>
          <p:cNvPr id="31" name="Straight Connector 30"/>
          <p:cNvCxnSpPr/>
          <p:nvPr/>
        </p:nvCxnSpPr>
        <p:spPr>
          <a:xfrm flipV="1">
            <a:off x="2236087" y="24885"/>
            <a:ext cx="3677670" cy="664519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95345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grpSp>
        <p:nvGrpSpPr>
          <p:cNvPr id="3" name="Group 2"/>
          <p:cNvGrpSpPr/>
          <p:nvPr/>
        </p:nvGrpSpPr>
        <p:grpSpPr>
          <a:xfrm>
            <a:off x="89371" y="133441"/>
            <a:ext cx="2246786" cy="6581026"/>
            <a:chOff x="132594" y="166255"/>
            <a:chExt cx="2182091" cy="6525490"/>
          </a:xfrm>
        </p:grpSpPr>
        <p:grpSp>
          <p:nvGrpSpPr>
            <p:cNvPr id="4" name="Group 40"/>
            <p:cNvGrpSpPr/>
            <p:nvPr/>
          </p:nvGrpSpPr>
          <p:grpSpPr>
            <a:xfrm>
              <a:off x="132594" y="166255"/>
              <a:ext cx="2182091" cy="6525490"/>
              <a:chOff x="76200" y="381000"/>
              <a:chExt cx="1752600" cy="5867400"/>
            </a:xfrm>
          </p:grpSpPr>
          <p:grpSp>
            <p:nvGrpSpPr>
              <p:cNvPr id="6" name="Group 10"/>
              <p:cNvGrpSpPr/>
              <p:nvPr/>
            </p:nvGrpSpPr>
            <p:grpSpPr>
              <a:xfrm>
                <a:off x="76200" y="381000"/>
                <a:ext cx="1752600" cy="5867400"/>
                <a:chOff x="304800" y="381000"/>
                <a:chExt cx="1752600" cy="5867400"/>
              </a:xfrm>
            </p:grpSpPr>
            <p:sp>
              <p:nvSpPr>
                <p:cNvPr id="9" name="Oval 8"/>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God</a:t>
                  </a:r>
                </a:p>
              </p:txBody>
            </p:sp>
            <p:sp>
              <p:nvSpPr>
                <p:cNvPr id="10" name="Oval 9"/>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200" b="1" dirty="0">
                      <a:solidFill>
                        <a:prstClr val="black"/>
                      </a:solidFill>
                    </a:rPr>
                    <a:t>Family</a:t>
                  </a:r>
                </a:p>
              </p:txBody>
            </p:sp>
            <p:sp>
              <p:nvSpPr>
                <p:cNvPr id="11" name="Oval 10"/>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200" b="1" dirty="0">
                      <a:solidFill>
                        <a:prstClr val="black"/>
                      </a:solidFill>
                    </a:rPr>
                    <a:t>Creation</a:t>
                  </a:r>
                </a:p>
              </p:txBody>
            </p:sp>
          </p:grpSp>
          <p:sp>
            <p:nvSpPr>
              <p:cNvPr id="7"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8" name="Rectangle 7"/>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5" name="Oval 4"/>
            <p:cNvSpPr/>
            <p:nvPr/>
          </p:nvSpPr>
          <p:spPr>
            <a:xfrm>
              <a:off x="537839" y="2454413"/>
              <a:ext cx="1371600" cy="860287"/>
            </a:xfrm>
            <a:prstGeom prst="ellipse">
              <a:avLst/>
            </a:prstGeom>
            <a:solidFill>
              <a:schemeClr val="accent1">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black"/>
                  </a:solidFill>
                </a:rPr>
                <a:t>Man</a:t>
              </a:r>
            </a:p>
          </p:txBody>
        </p:sp>
      </p:grpSp>
      <p:grpSp>
        <p:nvGrpSpPr>
          <p:cNvPr id="12" name="Group 11"/>
          <p:cNvGrpSpPr/>
          <p:nvPr/>
        </p:nvGrpSpPr>
        <p:grpSpPr>
          <a:xfrm>
            <a:off x="2687744" y="962026"/>
            <a:ext cx="7999305" cy="5871090"/>
            <a:chOff x="287079" y="169888"/>
            <a:chExt cx="8708065" cy="6549889"/>
          </a:xfrm>
        </p:grpSpPr>
        <p:sp>
          <p:nvSpPr>
            <p:cNvPr id="13" name="Oval 12"/>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YOU</a:t>
              </a:r>
            </a:p>
          </p:txBody>
        </p:sp>
        <p:sp>
          <p:nvSpPr>
            <p:cNvPr id="14" name="Oval 13"/>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God</a:t>
              </a:r>
            </a:p>
          </p:txBody>
        </p:sp>
        <p:sp>
          <p:nvSpPr>
            <p:cNvPr id="15" name="Pentagon 14"/>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Submit / Obey</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Make YOUR own choices</a:t>
              </a:r>
            </a:p>
          </p:txBody>
        </p:sp>
        <p:sp>
          <p:nvSpPr>
            <p:cNvPr id="17" name="Rounded Rectangle 16"/>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Physical Blessing</a:t>
              </a:r>
            </a:p>
          </p:txBody>
        </p:sp>
        <p:sp>
          <p:nvSpPr>
            <p:cNvPr id="18" name="Pentagon 17"/>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Depend / Trust</a:t>
              </a:r>
            </a:p>
          </p:txBody>
        </p:sp>
        <p:sp>
          <p:nvSpPr>
            <p:cNvPr id="19" name="TextBox 18"/>
            <p:cNvSpPr txBox="1"/>
            <p:nvPr/>
          </p:nvSpPr>
          <p:spPr>
            <a:xfrm>
              <a:off x="5032814" y="3732256"/>
              <a:ext cx="394855" cy="930828"/>
            </a:xfrm>
            <a:prstGeom prst="rect">
              <a:avLst/>
            </a:prstGeom>
            <a:noFill/>
          </p:spPr>
          <p:txBody>
            <a:bodyPr wrap="square" rtlCol="0">
              <a:spAutoFit/>
            </a:bodyPr>
            <a:lstStyle/>
            <a:p>
              <a:r>
                <a:rPr lang="en-US" sz="4000" dirty="0">
                  <a:solidFill>
                    <a:prstClr val="white"/>
                  </a:solidFill>
                </a:rPr>
                <a:t>?</a:t>
              </a:r>
            </a:p>
          </p:txBody>
        </p:sp>
        <p:sp>
          <p:nvSpPr>
            <p:cNvPr id="20" name="TextBox 19"/>
            <p:cNvSpPr txBox="1"/>
            <p:nvPr/>
          </p:nvSpPr>
          <p:spPr>
            <a:xfrm>
              <a:off x="5208229" y="4249230"/>
              <a:ext cx="394855" cy="930828"/>
            </a:xfrm>
            <a:prstGeom prst="rect">
              <a:avLst/>
            </a:prstGeom>
            <a:noFill/>
          </p:spPr>
          <p:txBody>
            <a:bodyPr wrap="square" rtlCol="0">
              <a:spAutoFit/>
            </a:bodyPr>
            <a:lstStyle/>
            <a:p>
              <a:r>
                <a:rPr lang="en-US" sz="4000" dirty="0">
                  <a:solidFill>
                    <a:prstClr val="white"/>
                  </a:solidFill>
                </a:rPr>
                <a:t>?</a:t>
              </a:r>
            </a:p>
          </p:txBody>
        </p:sp>
        <p:sp>
          <p:nvSpPr>
            <p:cNvPr id="23" name="TextBox 22"/>
            <p:cNvSpPr txBox="1"/>
            <p:nvPr/>
          </p:nvSpPr>
          <p:spPr>
            <a:xfrm>
              <a:off x="5581071" y="4424435"/>
              <a:ext cx="394855" cy="930828"/>
            </a:xfrm>
            <a:prstGeom prst="rect">
              <a:avLst/>
            </a:prstGeom>
            <a:noFill/>
          </p:spPr>
          <p:txBody>
            <a:bodyPr wrap="square" rtlCol="0">
              <a:spAutoFit/>
            </a:bodyPr>
            <a:lstStyle/>
            <a:p>
              <a:r>
                <a:rPr lang="en-US" sz="4000" dirty="0">
                  <a:solidFill>
                    <a:prstClr val="white"/>
                  </a:solidFill>
                </a:rPr>
                <a:t>?</a:t>
              </a:r>
            </a:p>
          </p:txBody>
        </p:sp>
        <p:sp>
          <p:nvSpPr>
            <p:cNvPr id="25" name="TextBox 24"/>
            <p:cNvSpPr txBox="1"/>
            <p:nvPr/>
          </p:nvSpPr>
          <p:spPr>
            <a:xfrm>
              <a:off x="4434368" y="2606269"/>
              <a:ext cx="394855" cy="930828"/>
            </a:xfrm>
            <a:prstGeom prst="rect">
              <a:avLst/>
            </a:prstGeom>
            <a:noFill/>
          </p:spPr>
          <p:txBody>
            <a:bodyPr wrap="square" rtlCol="0">
              <a:spAutoFit/>
            </a:bodyPr>
            <a:lstStyle/>
            <a:p>
              <a:r>
                <a:rPr lang="en-US" sz="4000" dirty="0">
                  <a:solidFill>
                    <a:prstClr val="white"/>
                  </a:solidFill>
                </a:rPr>
                <a:t>?</a:t>
              </a:r>
            </a:p>
          </p:txBody>
        </p:sp>
        <p:sp>
          <p:nvSpPr>
            <p:cNvPr id="27" name="TextBox 26"/>
            <p:cNvSpPr txBox="1"/>
            <p:nvPr/>
          </p:nvSpPr>
          <p:spPr>
            <a:xfrm>
              <a:off x="4013986" y="1909080"/>
              <a:ext cx="394855" cy="930828"/>
            </a:xfrm>
            <a:prstGeom prst="rect">
              <a:avLst/>
            </a:prstGeom>
            <a:noFill/>
          </p:spPr>
          <p:txBody>
            <a:bodyPr wrap="square" rtlCol="0">
              <a:spAutoFit/>
            </a:bodyPr>
            <a:lstStyle/>
            <a:p>
              <a:r>
                <a:rPr lang="en-US" sz="4000" dirty="0">
                  <a:solidFill>
                    <a:prstClr val="white"/>
                  </a:solidFill>
                </a:rPr>
                <a:t>?</a:t>
              </a:r>
            </a:p>
          </p:txBody>
        </p:sp>
        <p:sp>
          <p:nvSpPr>
            <p:cNvPr id="28" name="TextBox 27"/>
            <p:cNvSpPr txBox="1"/>
            <p:nvPr/>
          </p:nvSpPr>
          <p:spPr>
            <a:xfrm>
              <a:off x="4058474" y="2489602"/>
              <a:ext cx="394855" cy="930828"/>
            </a:xfrm>
            <a:prstGeom prst="rect">
              <a:avLst/>
            </a:prstGeom>
            <a:noFill/>
          </p:spPr>
          <p:txBody>
            <a:bodyPr wrap="square" rtlCol="0">
              <a:spAutoFit/>
            </a:bodyPr>
            <a:lstStyle/>
            <a:p>
              <a:r>
                <a:rPr lang="en-US" sz="4000" dirty="0">
                  <a:solidFill>
                    <a:prstClr val="white"/>
                  </a:solidFill>
                </a:rPr>
                <a:t>?</a:t>
              </a:r>
            </a:p>
          </p:txBody>
        </p:sp>
        <p:sp>
          <p:nvSpPr>
            <p:cNvPr id="29" name="Pentagon 28"/>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Trust</a:t>
              </a:r>
            </a:p>
          </p:txBody>
        </p:sp>
        <p:sp>
          <p:nvSpPr>
            <p:cNvPr id="30" name="Rounded Rectangle 29"/>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Spiritual</a:t>
              </a:r>
            </a:p>
            <a:p>
              <a:pPr algn="ctr"/>
              <a:r>
                <a:rPr lang="en-US" sz="2800" dirty="0">
                  <a:solidFill>
                    <a:prstClr val="black"/>
                  </a:solidFill>
                </a:rPr>
                <a:t>Blessing</a:t>
              </a:r>
            </a:p>
          </p:txBody>
        </p:sp>
      </p:grpSp>
      <p:cxnSp>
        <p:nvCxnSpPr>
          <p:cNvPr id="31" name="Straight Connector 30"/>
          <p:cNvCxnSpPr/>
          <p:nvPr/>
        </p:nvCxnSpPr>
        <p:spPr>
          <a:xfrm flipV="1">
            <a:off x="2236087" y="24885"/>
            <a:ext cx="3677670" cy="664519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E202577-4423-4556-A1D7-8640885ED9B5}"/>
              </a:ext>
            </a:extLst>
          </p:cNvPr>
          <p:cNvSpPr txBox="1"/>
          <p:nvPr/>
        </p:nvSpPr>
        <p:spPr>
          <a:xfrm>
            <a:off x="7831106" y="1912843"/>
            <a:ext cx="4360894" cy="2185214"/>
          </a:xfrm>
          <a:prstGeom prst="rect">
            <a:avLst/>
          </a:prstGeom>
          <a:solidFill>
            <a:schemeClr val="bg2">
              <a:lumMod val="25000"/>
            </a:schemeClr>
          </a:solidFill>
        </p:spPr>
        <p:txBody>
          <a:bodyPr wrap="square" rtlCol="0">
            <a:spAutoFit/>
          </a:bodyPr>
          <a:lstStyle/>
          <a:p>
            <a:r>
              <a:rPr lang="en-US" sz="3400" u="sng" dirty="0">
                <a:solidFill>
                  <a:schemeClr val="bg1"/>
                </a:solidFill>
              </a:rPr>
              <a:t>God’s Solution</a:t>
            </a:r>
          </a:p>
          <a:p>
            <a:pPr marL="342900" indent="-342900">
              <a:buAutoNum type="arabicPeriod"/>
            </a:pPr>
            <a:r>
              <a:rPr lang="en-US" sz="3400" dirty="0">
                <a:solidFill>
                  <a:schemeClr val="bg1"/>
                </a:solidFill>
              </a:rPr>
              <a:t>Repentant Confession</a:t>
            </a:r>
          </a:p>
          <a:p>
            <a:pPr marL="342900" indent="-342900">
              <a:buAutoNum type="arabicPeriod"/>
            </a:pPr>
            <a:r>
              <a:rPr lang="en-US" sz="3400" dirty="0">
                <a:solidFill>
                  <a:schemeClr val="bg1"/>
                </a:solidFill>
              </a:rPr>
              <a:t>Animal Sacrifice</a:t>
            </a:r>
          </a:p>
          <a:p>
            <a:pPr marL="342900" indent="-342900">
              <a:buAutoNum type="arabicPeriod"/>
            </a:pPr>
            <a:r>
              <a:rPr lang="en-US" sz="3400" dirty="0">
                <a:solidFill>
                  <a:schemeClr val="bg1"/>
                </a:solidFill>
              </a:rPr>
              <a:t>Promise of a Savior</a:t>
            </a:r>
          </a:p>
        </p:txBody>
      </p:sp>
    </p:spTree>
    <p:extLst>
      <p:ext uri="{BB962C8B-B14F-4D97-AF65-F5344CB8AC3E}">
        <p14:creationId xmlns:p14="http://schemas.microsoft.com/office/powerpoint/2010/main" val="380450636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grpSp>
        <p:nvGrpSpPr>
          <p:cNvPr id="12" name="Group 11"/>
          <p:cNvGrpSpPr/>
          <p:nvPr/>
        </p:nvGrpSpPr>
        <p:grpSpPr>
          <a:xfrm>
            <a:off x="67112" y="91996"/>
            <a:ext cx="8975695" cy="6698892"/>
            <a:chOff x="287079" y="169888"/>
            <a:chExt cx="8708065" cy="6549889"/>
          </a:xfrm>
        </p:grpSpPr>
        <p:sp>
          <p:nvSpPr>
            <p:cNvPr id="13" name="Oval 12"/>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YOU</a:t>
              </a:r>
            </a:p>
          </p:txBody>
        </p:sp>
        <p:sp>
          <p:nvSpPr>
            <p:cNvPr id="14" name="Oval 13"/>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God</a:t>
              </a:r>
            </a:p>
          </p:txBody>
        </p:sp>
        <p:sp>
          <p:nvSpPr>
            <p:cNvPr id="15" name="Pentagon 14"/>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Trust &amp; Obey God’s Revelation</a:t>
              </a:r>
            </a:p>
          </p:txBody>
        </p:sp>
        <p:sp>
          <p:nvSpPr>
            <p:cNvPr id="16" name="Pentagon 15"/>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Act Apart from Revelation</a:t>
              </a:r>
            </a:p>
          </p:txBody>
        </p:sp>
        <p:sp>
          <p:nvSpPr>
            <p:cNvPr id="17" name="Rounded Rectangle 16"/>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Physical Blessing</a:t>
              </a:r>
            </a:p>
          </p:txBody>
        </p:sp>
        <p:sp>
          <p:nvSpPr>
            <p:cNvPr id="18" name="Pentagon 17"/>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prstClr val="black"/>
                </a:solidFill>
              </a:endParaRPr>
            </a:p>
          </p:txBody>
        </p:sp>
        <p:sp>
          <p:nvSpPr>
            <p:cNvPr id="19" name="TextBox 18"/>
            <p:cNvSpPr txBox="1"/>
            <p:nvPr/>
          </p:nvSpPr>
          <p:spPr>
            <a:xfrm>
              <a:off x="5032814" y="3732256"/>
              <a:ext cx="394855" cy="930828"/>
            </a:xfrm>
            <a:prstGeom prst="rect">
              <a:avLst/>
            </a:prstGeom>
            <a:noFill/>
          </p:spPr>
          <p:txBody>
            <a:bodyPr wrap="square" rtlCol="0">
              <a:spAutoFit/>
            </a:bodyPr>
            <a:lstStyle/>
            <a:p>
              <a:r>
                <a:rPr lang="en-US" sz="4000" dirty="0">
                  <a:solidFill>
                    <a:prstClr val="white"/>
                  </a:solidFill>
                </a:rPr>
                <a:t>?</a:t>
              </a:r>
            </a:p>
          </p:txBody>
        </p:sp>
        <p:sp>
          <p:nvSpPr>
            <p:cNvPr id="20" name="TextBox 19"/>
            <p:cNvSpPr txBox="1"/>
            <p:nvPr/>
          </p:nvSpPr>
          <p:spPr>
            <a:xfrm>
              <a:off x="5208229" y="4249230"/>
              <a:ext cx="394855" cy="930828"/>
            </a:xfrm>
            <a:prstGeom prst="rect">
              <a:avLst/>
            </a:prstGeom>
            <a:noFill/>
          </p:spPr>
          <p:txBody>
            <a:bodyPr wrap="square" rtlCol="0">
              <a:spAutoFit/>
            </a:bodyPr>
            <a:lstStyle/>
            <a:p>
              <a:r>
                <a:rPr lang="en-US" sz="4000" dirty="0">
                  <a:solidFill>
                    <a:prstClr val="white"/>
                  </a:solidFill>
                </a:rPr>
                <a:t>?</a:t>
              </a:r>
            </a:p>
          </p:txBody>
        </p:sp>
        <p:sp>
          <p:nvSpPr>
            <p:cNvPr id="23" name="TextBox 22"/>
            <p:cNvSpPr txBox="1"/>
            <p:nvPr/>
          </p:nvSpPr>
          <p:spPr>
            <a:xfrm>
              <a:off x="5581071" y="4424435"/>
              <a:ext cx="394855" cy="930828"/>
            </a:xfrm>
            <a:prstGeom prst="rect">
              <a:avLst/>
            </a:prstGeom>
            <a:noFill/>
          </p:spPr>
          <p:txBody>
            <a:bodyPr wrap="square" rtlCol="0">
              <a:spAutoFit/>
            </a:bodyPr>
            <a:lstStyle/>
            <a:p>
              <a:r>
                <a:rPr lang="en-US" sz="4000" dirty="0">
                  <a:solidFill>
                    <a:prstClr val="white"/>
                  </a:solidFill>
                </a:rPr>
                <a:t>?</a:t>
              </a:r>
            </a:p>
          </p:txBody>
        </p:sp>
        <p:sp>
          <p:nvSpPr>
            <p:cNvPr id="25" name="TextBox 24"/>
            <p:cNvSpPr txBox="1"/>
            <p:nvPr/>
          </p:nvSpPr>
          <p:spPr>
            <a:xfrm>
              <a:off x="4434368" y="2606269"/>
              <a:ext cx="394855" cy="930828"/>
            </a:xfrm>
            <a:prstGeom prst="rect">
              <a:avLst/>
            </a:prstGeom>
            <a:noFill/>
          </p:spPr>
          <p:txBody>
            <a:bodyPr wrap="square" rtlCol="0">
              <a:spAutoFit/>
            </a:bodyPr>
            <a:lstStyle/>
            <a:p>
              <a:r>
                <a:rPr lang="en-US" sz="4000" dirty="0">
                  <a:solidFill>
                    <a:prstClr val="white"/>
                  </a:solidFill>
                </a:rPr>
                <a:t>?</a:t>
              </a:r>
            </a:p>
          </p:txBody>
        </p:sp>
        <p:sp>
          <p:nvSpPr>
            <p:cNvPr id="27" name="TextBox 26"/>
            <p:cNvSpPr txBox="1"/>
            <p:nvPr/>
          </p:nvSpPr>
          <p:spPr>
            <a:xfrm>
              <a:off x="4013986" y="1909080"/>
              <a:ext cx="394855" cy="930828"/>
            </a:xfrm>
            <a:prstGeom prst="rect">
              <a:avLst/>
            </a:prstGeom>
            <a:noFill/>
          </p:spPr>
          <p:txBody>
            <a:bodyPr wrap="square" rtlCol="0">
              <a:spAutoFit/>
            </a:bodyPr>
            <a:lstStyle/>
            <a:p>
              <a:r>
                <a:rPr lang="en-US" sz="4000" dirty="0">
                  <a:solidFill>
                    <a:prstClr val="white"/>
                  </a:solidFill>
                </a:rPr>
                <a:t>?</a:t>
              </a:r>
            </a:p>
          </p:txBody>
        </p:sp>
        <p:sp>
          <p:nvSpPr>
            <p:cNvPr id="28" name="TextBox 27"/>
            <p:cNvSpPr txBox="1"/>
            <p:nvPr/>
          </p:nvSpPr>
          <p:spPr>
            <a:xfrm>
              <a:off x="4058474" y="2489602"/>
              <a:ext cx="394855" cy="930828"/>
            </a:xfrm>
            <a:prstGeom prst="rect">
              <a:avLst/>
            </a:prstGeom>
            <a:noFill/>
          </p:spPr>
          <p:txBody>
            <a:bodyPr wrap="square" rtlCol="0">
              <a:spAutoFit/>
            </a:bodyPr>
            <a:lstStyle/>
            <a:p>
              <a:r>
                <a:rPr lang="en-US" sz="4000" dirty="0">
                  <a:solidFill>
                    <a:prstClr val="white"/>
                  </a:solidFill>
                </a:rPr>
                <a:t>?</a:t>
              </a:r>
            </a:p>
          </p:txBody>
        </p:sp>
        <p:sp>
          <p:nvSpPr>
            <p:cNvPr id="29" name="Pentagon 28"/>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prstClr val="black"/>
                </a:solidFill>
              </a:endParaRPr>
            </a:p>
          </p:txBody>
        </p:sp>
        <p:sp>
          <p:nvSpPr>
            <p:cNvPr id="30" name="Rounded Rectangle 29"/>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Spiritual</a:t>
              </a:r>
            </a:p>
            <a:p>
              <a:pPr algn="ctr"/>
              <a:r>
                <a:rPr lang="en-US" sz="2800" dirty="0">
                  <a:solidFill>
                    <a:prstClr val="black"/>
                  </a:solidFill>
                </a:rPr>
                <a:t>Blessing</a:t>
              </a:r>
            </a:p>
          </p:txBody>
        </p:sp>
      </p:grpSp>
      <p:sp>
        <p:nvSpPr>
          <p:cNvPr id="2" name="TextBox 1">
            <a:extLst>
              <a:ext uri="{FF2B5EF4-FFF2-40B4-BE49-F238E27FC236}">
                <a16:creationId xmlns:a16="http://schemas.microsoft.com/office/drawing/2014/main" id="{0E202577-4423-4556-A1D7-8640885ED9B5}"/>
              </a:ext>
            </a:extLst>
          </p:cNvPr>
          <p:cNvSpPr txBox="1"/>
          <p:nvPr/>
        </p:nvSpPr>
        <p:spPr>
          <a:xfrm>
            <a:off x="7831106" y="1912843"/>
            <a:ext cx="4360894" cy="2185214"/>
          </a:xfrm>
          <a:prstGeom prst="rect">
            <a:avLst/>
          </a:prstGeom>
          <a:solidFill>
            <a:schemeClr val="bg2">
              <a:lumMod val="25000"/>
            </a:schemeClr>
          </a:solidFill>
        </p:spPr>
        <p:txBody>
          <a:bodyPr wrap="square" rtlCol="0">
            <a:spAutoFit/>
          </a:bodyPr>
          <a:lstStyle/>
          <a:p>
            <a:r>
              <a:rPr lang="en-US" sz="3400" u="sng" dirty="0">
                <a:solidFill>
                  <a:schemeClr val="bg1"/>
                </a:solidFill>
              </a:rPr>
              <a:t>God’s Solution</a:t>
            </a:r>
          </a:p>
          <a:p>
            <a:pPr marL="342900" indent="-342900">
              <a:buAutoNum type="arabicPeriod"/>
            </a:pPr>
            <a:r>
              <a:rPr lang="en-US" sz="3400" dirty="0">
                <a:solidFill>
                  <a:schemeClr val="bg1"/>
                </a:solidFill>
              </a:rPr>
              <a:t>Repentant Confession</a:t>
            </a:r>
          </a:p>
          <a:p>
            <a:pPr marL="342900" indent="-342900">
              <a:buAutoNum type="arabicPeriod"/>
            </a:pPr>
            <a:r>
              <a:rPr lang="en-US" sz="3400" dirty="0">
                <a:solidFill>
                  <a:schemeClr val="bg1"/>
                </a:solidFill>
              </a:rPr>
              <a:t>Animal Sacrifice</a:t>
            </a:r>
          </a:p>
          <a:p>
            <a:pPr marL="342900" indent="-342900">
              <a:buAutoNum type="arabicPeriod"/>
            </a:pPr>
            <a:r>
              <a:rPr lang="en-US" sz="3400" dirty="0">
                <a:solidFill>
                  <a:schemeClr val="bg1"/>
                </a:solidFill>
              </a:rPr>
              <a:t>Promise of a Savior</a:t>
            </a:r>
          </a:p>
        </p:txBody>
      </p:sp>
    </p:spTree>
    <p:extLst>
      <p:ext uri="{BB962C8B-B14F-4D97-AF65-F5344CB8AC3E}">
        <p14:creationId xmlns:p14="http://schemas.microsoft.com/office/powerpoint/2010/main" val="54310830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sp>
        <p:nvSpPr>
          <p:cNvPr id="22" name="TextBox 21"/>
          <p:cNvSpPr txBox="1"/>
          <p:nvPr/>
        </p:nvSpPr>
        <p:spPr>
          <a:xfrm>
            <a:off x="2641627" y="566399"/>
            <a:ext cx="8876457" cy="3939540"/>
          </a:xfrm>
          <a:prstGeom prst="rect">
            <a:avLst/>
          </a:prstGeom>
          <a:noFill/>
        </p:spPr>
        <p:txBody>
          <a:bodyPr wrap="square" rtlCol="0">
            <a:spAutoFit/>
          </a:bodyPr>
          <a:lstStyle/>
          <a:p>
            <a:r>
              <a:rPr lang="en-US" sz="3400" dirty="0">
                <a:solidFill>
                  <a:schemeClr val="bg1"/>
                </a:solidFill>
              </a:rPr>
              <a:t>Genesis 4.1 NIV:  Adam made love to his wife Eve, and she became pregnant and gave birth to </a:t>
            </a:r>
            <a:r>
              <a:rPr lang="en-US" sz="3400" b="1" u="sng" dirty="0">
                <a:solidFill>
                  <a:srgbClr val="FFFF00"/>
                </a:solidFill>
              </a:rPr>
              <a:t>Cain</a:t>
            </a:r>
            <a:r>
              <a:rPr lang="en-US" sz="3400" dirty="0">
                <a:solidFill>
                  <a:schemeClr val="bg1"/>
                </a:solidFill>
              </a:rPr>
              <a:t>.  She said, “With the help of the LORD [Yahweh] </a:t>
            </a:r>
          </a:p>
          <a:p>
            <a:r>
              <a:rPr lang="en-US" sz="3400" b="1" u="sng" dirty="0">
                <a:solidFill>
                  <a:srgbClr val="FFFF00"/>
                </a:solidFill>
              </a:rPr>
              <a:t>I have brought forth a man</a:t>
            </a:r>
            <a:r>
              <a:rPr lang="en-US" sz="3400" dirty="0">
                <a:solidFill>
                  <a:schemeClr val="bg1"/>
                </a:solidFill>
              </a:rPr>
              <a:t>.”</a:t>
            </a:r>
          </a:p>
          <a:p>
            <a:endParaRPr lang="en-US" sz="3400" dirty="0">
              <a:solidFill>
                <a:schemeClr val="bg1"/>
              </a:solidFill>
            </a:endParaRPr>
          </a:p>
          <a:p>
            <a:r>
              <a:rPr lang="en-US" sz="3400" dirty="0">
                <a:solidFill>
                  <a:srgbClr val="FFFF00"/>
                </a:solidFill>
                <a:latin typeface="Times New Roman" panose="02020603050405020304" pitchFamily="18" charset="0"/>
                <a:cs typeface="Times New Roman" panose="02020603050405020304" pitchFamily="18" charset="0"/>
              </a:rPr>
              <a:t>           </a:t>
            </a:r>
            <a:r>
              <a:rPr lang="he-IL" sz="4000" dirty="0">
                <a:solidFill>
                  <a:srgbClr val="FFFF00"/>
                </a:solidFill>
                <a:latin typeface="Times New Roman" panose="02020603050405020304" pitchFamily="18" charset="0"/>
                <a:cs typeface="Times New Roman" panose="02020603050405020304" pitchFamily="18" charset="0"/>
              </a:rPr>
              <a:t>קַ֫יִן</a:t>
            </a:r>
            <a:r>
              <a:rPr lang="en-US" sz="3400" dirty="0">
                <a:solidFill>
                  <a:srgbClr val="FFFF00"/>
                </a:solidFill>
              </a:rPr>
              <a:t> 	</a:t>
            </a:r>
            <a:r>
              <a:rPr lang="en-US" sz="3400" dirty="0">
                <a:solidFill>
                  <a:schemeClr val="bg1"/>
                </a:solidFill>
              </a:rPr>
              <a:t>= Cain</a:t>
            </a:r>
          </a:p>
          <a:p>
            <a:r>
              <a:rPr lang="he-IL" sz="4000" dirty="0">
                <a:solidFill>
                  <a:srgbClr val="FFFF00"/>
                </a:solidFill>
                <a:latin typeface="Times New Roman" panose="02020603050405020304" pitchFamily="18" charset="0"/>
                <a:cs typeface="Times New Roman" panose="02020603050405020304" pitchFamily="18" charset="0"/>
              </a:rPr>
              <a:t>קָנִ֥יתִי אִ֖ישׁ</a:t>
            </a:r>
            <a:r>
              <a:rPr lang="en-US" sz="4000" dirty="0">
                <a:solidFill>
                  <a:srgbClr val="FFFF00"/>
                </a:solidFill>
                <a:latin typeface="Times New Roman" panose="02020603050405020304" pitchFamily="18" charset="0"/>
                <a:cs typeface="Times New Roman" panose="02020603050405020304" pitchFamily="18" charset="0"/>
              </a:rPr>
              <a:t>	</a:t>
            </a:r>
            <a:r>
              <a:rPr lang="en-US" sz="3400" dirty="0">
                <a:solidFill>
                  <a:schemeClr val="bg1"/>
                </a:solidFill>
              </a:rPr>
              <a:t>= I have </a:t>
            </a:r>
            <a:r>
              <a:rPr lang="en-US" sz="3400" u="sng" dirty="0">
                <a:solidFill>
                  <a:schemeClr val="bg1"/>
                </a:solidFill>
              </a:rPr>
              <a:t>created</a:t>
            </a:r>
            <a:r>
              <a:rPr lang="en-US" sz="3400" dirty="0">
                <a:solidFill>
                  <a:schemeClr val="bg1"/>
                </a:solidFill>
              </a:rPr>
              <a:t> a man</a:t>
            </a:r>
          </a:p>
        </p:txBody>
      </p:sp>
      <p:grpSp>
        <p:nvGrpSpPr>
          <p:cNvPr id="23" name="Group 22"/>
          <p:cNvGrpSpPr/>
          <p:nvPr/>
        </p:nvGrpSpPr>
        <p:grpSpPr>
          <a:xfrm>
            <a:off x="129799" y="233367"/>
            <a:ext cx="2182091" cy="6525490"/>
            <a:chOff x="132594" y="166255"/>
            <a:chExt cx="2182091" cy="6525490"/>
          </a:xfrm>
        </p:grpSpPr>
        <p:grpSp>
          <p:nvGrpSpPr>
            <p:cNvPr id="24" name="Group 40"/>
            <p:cNvGrpSpPr/>
            <p:nvPr/>
          </p:nvGrpSpPr>
          <p:grpSpPr>
            <a:xfrm>
              <a:off x="132594" y="166255"/>
              <a:ext cx="2182091" cy="6525490"/>
              <a:chOff x="76200" y="381000"/>
              <a:chExt cx="1752600" cy="5867400"/>
            </a:xfrm>
          </p:grpSpPr>
          <p:grpSp>
            <p:nvGrpSpPr>
              <p:cNvPr id="26" name="Group 10"/>
              <p:cNvGrpSpPr/>
              <p:nvPr/>
            </p:nvGrpSpPr>
            <p:grpSpPr>
              <a:xfrm>
                <a:off x="76200" y="381000"/>
                <a:ext cx="1752600" cy="5867400"/>
                <a:chOff x="304800" y="381000"/>
                <a:chExt cx="1752600" cy="5867400"/>
              </a:xfrm>
            </p:grpSpPr>
            <p:sp>
              <p:nvSpPr>
                <p:cNvPr id="29" name="Oval 28"/>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God</a:t>
                  </a:r>
                </a:p>
              </p:txBody>
            </p:sp>
            <p:sp>
              <p:nvSpPr>
                <p:cNvPr id="30" name="Oval 29"/>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dirty="0">
                    <a:solidFill>
                      <a:prstClr val="black"/>
                    </a:solidFill>
                  </a:endParaRPr>
                </a:p>
                <a:p>
                  <a:pPr algn="ctr"/>
                  <a:r>
                    <a:rPr lang="en-US" sz="3000" b="1" dirty="0">
                      <a:solidFill>
                        <a:prstClr val="black"/>
                      </a:solidFill>
                    </a:rPr>
                    <a:t>Family</a:t>
                  </a:r>
                </a:p>
              </p:txBody>
            </p:sp>
            <p:sp>
              <p:nvSpPr>
                <p:cNvPr id="31" name="Oval 30"/>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Creation</a:t>
                  </a:r>
                </a:p>
              </p:txBody>
            </p:sp>
          </p:grpSp>
          <p:sp>
            <p:nvSpPr>
              <p:cNvPr id="27"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sp>
            <p:nvSpPr>
              <p:cNvPr id="28" name="Rectangle 27"/>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solidFill>
                    <a:prstClr val="black"/>
                  </a:solidFill>
                </a:endParaRPr>
              </a:p>
            </p:txBody>
          </p:sp>
        </p:grpSp>
        <p:sp>
          <p:nvSpPr>
            <p:cNvPr id="25" name="Oval 24"/>
            <p:cNvSpPr/>
            <p:nvPr/>
          </p:nvSpPr>
          <p:spPr>
            <a:xfrm>
              <a:off x="537839" y="2454413"/>
              <a:ext cx="1371600" cy="860287"/>
            </a:xfrm>
            <a:prstGeom prst="ellipse">
              <a:avLst/>
            </a:prstGeom>
            <a:solidFill>
              <a:schemeClr val="accent1">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prstClr val="black"/>
                  </a:solidFill>
                </a:rPr>
                <a:t>Man</a:t>
              </a:r>
            </a:p>
          </p:txBody>
        </p:sp>
      </p:grpSp>
    </p:spTree>
    <p:extLst>
      <p:ext uri="{BB962C8B-B14F-4D97-AF65-F5344CB8AC3E}">
        <p14:creationId xmlns:p14="http://schemas.microsoft.com/office/powerpoint/2010/main" val="263125815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sp>
        <p:nvSpPr>
          <p:cNvPr id="22" name="TextBox 21"/>
          <p:cNvSpPr txBox="1"/>
          <p:nvPr/>
        </p:nvSpPr>
        <p:spPr>
          <a:xfrm>
            <a:off x="0" y="0"/>
            <a:ext cx="12192000" cy="5078313"/>
          </a:xfrm>
          <a:prstGeom prst="rect">
            <a:avLst/>
          </a:prstGeom>
          <a:noFill/>
        </p:spPr>
        <p:txBody>
          <a:bodyPr wrap="square" rtlCol="0">
            <a:spAutoFit/>
          </a:bodyPr>
          <a:lstStyle/>
          <a:p>
            <a:endParaRPr lang="en-US" sz="1400" dirty="0">
              <a:solidFill>
                <a:schemeClr val="bg1"/>
              </a:solidFill>
            </a:endParaRPr>
          </a:p>
          <a:p>
            <a:r>
              <a:rPr lang="en-US" sz="3400" dirty="0">
                <a:solidFill>
                  <a:schemeClr val="bg1"/>
                </a:solidFill>
              </a:rPr>
              <a:t>Genesis 4.1:  Then she said, </a:t>
            </a:r>
          </a:p>
          <a:p>
            <a:endParaRPr lang="en-US" sz="2000" dirty="0">
              <a:solidFill>
                <a:schemeClr val="bg1"/>
              </a:solidFill>
            </a:endParaRPr>
          </a:p>
          <a:p>
            <a:r>
              <a:rPr lang="en-US" sz="3400" dirty="0">
                <a:solidFill>
                  <a:schemeClr val="bg1"/>
                </a:solidFill>
              </a:rPr>
              <a:t>1:  I have created a man just as did Yahweh [NET]</a:t>
            </a:r>
          </a:p>
          <a:p>
            <a:endParaRPr lang="en-US" sz="2000" dirty="0">
              <a:solidFill>
                <a:schemeClr val="bg1"/>
              </a:solidFill>
            </a:endParaRPr>
          </a:p>
          <a:p>
            <a:r>
              <a:rPr lang="en-US" sz="3400" dirty="0">
                <a:solidFill>
                  <a:schemeClr val="bg1"/>
                </a:solidFill>
              </a:rPr>
              <a:t>2:  I have created a man with help from Yahweh [NIV; NLT; CSB]</a:t>
            </a:r>
          </a:p>
          <a:p>
            <a:endParaRPr lang="en-US" sz="2000" dirty="0">
              <a:solidFill>
                <a:schemeClr val="bg1"/>
              </a:solidFill>
            </a:endParaRPr>
          </a:p>
          <a:p>
            <a:r>
              <a:rPr lang="en-US" sz="3400" dirty="0">
                <a:solidFill>
                  <a:schemeClr val="bg1"/>
                </a:solidFill>
              </a:rPr>
              <a:t>3:  I have acquired a man with help from Yahweh [NASB; ESV; NKJV]</a:t>
            </a:r>
          </a:p>
          <a:p>
            <a:endParaRPr lang="en-US" sz="2000" dirty="0">
              <a:solidFill>
                <a:schemeClr val="bg1"/>
              </a:solidFill>
            </a:endParaRPr>
          </a:p>
          <a:p>
            <a:r>
              <a:rPr lang="en-US" sz="3400" dirty="0">
                <a:solidFill>
                  <a:schemeClr val="bg1"/>
                </a:solidFill>
              </a:rPr>
              <a:t>4:  I have created a man who is Yahweh</a:t>
            </a:r>
          </a:p>
          <a:p>
            <a:endParaRPr lang="en-US" sz="2000" dirty="0">
              <a:solidFill>
                <a:schemeClr val="bg1"/>
              </a:solidFill>
            </a:endParaRPr>
          </a:p>
          <a:p>
            <a:r>
              <a:rPr lang="en-US" sz="3400" dirty="0">
                <a:solidFill>
                  <a:srgbClr val="FFFF00"/>
                </a:solidFill>
              </a:rPr>
              <a:t>she bore </a:t>
            </a:r>
            <a:r>
              <a:rPr lang="he-IL" sz="4000" dirty="0">
                <a:solidFill>
                  <a:srgbClr val="FFFF00"/>
                </a:solidFill>
                <a:latin typeface="Times New Roman" panose="02020603050405020304" pitchFamily="18" charset="0"/>
                <a:cs typeface="Times New Roman" panose="02020603050405020304" pitchFamily="18" charset="0"/>
              </a:rPr>
              <a:t>אֶת</a:t>
            </a:r>
            <a:r>
              <a:rPr lang="he-IL" sz="3400" dirty="0">
                <a:solidFill>
                  <a:srgbClr val="FFFF00"/>
                </a:solidFill>
                <a:latin typeface="Times New Roman" panose="02020603050405020304" pitchFamily="18" charset="0"/>
                <a:cs typeface="Times New Roman" panose="02020603050405020304" pitchFamily="18" charset="0"/>
              </a:rPr>
              <a:t>־</a:t>
            </a:r>
            <a:r>
              <a:rPr lang="he-IL" sz="4000" dirty="0">
                <a:solidFill>
                  <a:srgbClr val="FFFF00"/>
                </a:solidFill>
                <a:latin typeface="Times New Roman" panose="02020603050405020304" pitchFamily="18" charset="0"/>
                <a:cs typeface="Times New Roman" panose="02020603050405020304" pitchFamily="18" charset="0"/>
              </a:rPr>
              <a:t>קַ֔יִן</a:t>
            </a:r>
            <a:r>
              <a:rPr lang="en-US" sz="3400" dirty="0">
                <a:solidFill>
                  <a:srgbClr val="FFFF00"/>
                </a:solidFill>
              </a:rPr>
              <a:t>; she has created a man </a:t>
            </a:r>
            <a:r>
              <a:rPr lang="he-IL" sz="4000" dirty="0">
                <a:solidFill>
                  <a:srgbClr val="FFFF00"/>
                </a:solidFill>
                <a:latin typeface="Times New Roman" panose="02020603050405020304" pitchFamily="18" charset="0"/>
                <a:cs typeface="Times New Roman" panose="02020603050405020304" pitchFamily="18" charset="0"/>
              </a:rPr>
              <a:t>אֶת</a:t>
            </a:r>
            <a:r>
              <a:rPr lang="he-IL" sz="3400" dirty="0">
                <a:solidFill>
                  <a:srgbClr val="FFFF00"/>
                </a:solidFill>
                <a:latin typeface="Times New Roman" panose="02020603050405020304" pitchFamily="18" charset="0"/>
                <a:cs typeface="Times New Roman" panose="02020603050405020304" pitchFamily="18" charset="0"/>
              </a:rPr>
              <a:t>־</a:t>
            </a:r>
            <a:r>
              <a:rPr lang="he-IL" sz="4000" dirty="0">
                <a:solidFill>
                  <a:srgbClr val="FFFF00"/>
                </a:solidFill>
                <a:latin typeface="Times New Roman" panose="02020603050405020304" pitchFamily="18" charset="0"/>
                <a:cs typeface="Times New Roman" panose="02020603050405020304" pitchFamily="18" charset="0"/>
              </a:rPr>
              <a:t>יְהוָֽה</a:t>
            </a:r>
            <a:endParaRPr lang="en-US" sz="40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534126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3" r="581" b="15785"/>
          <a:stretch/>
        </p:blipFill>
        <p:spPr>
          <a:xfrm>
            <a:off x="0" y="-1"/>
            <a:ext cx="12192000" cy="6858000"/>
          </a:xfrm>
          <a:prstGeom prst="rect">
            <a:avLst/>
          </a:prstGeom>
        </p:spPr>
      </p:pic>
      <p:sp>
        <p:nvSpPr>
          <p:cNvPr id="22" name="TextBox 21"/>
          <p:cNvSpPr txBox="1"/>
          <p:nvPr/>
        </p:nvSpPr>
        <p:spPr>
          <a:xfrm>
            <a:off x="0" y="0"/>
            <a:ext cx="12192001" cy="1354217"/>
          </a:xfrm>
          <a:prstGeom prst="rect">
            <a:avLst/>
          </a:prstGeom>
          <a:noFill/>
        </p:spPr>
        <p:txBody>
          <a:bodyPr wrap="square" rtlCol="0">
            <a:spAutoFit/>
          </a:bodyPr>
          <a:lstStyle/>
          <a:p>
            <a:endParaRPr lang="en-US" sz="1400" dirty="0"/>
          </a:p>
          <a:p>
            <a:r>
              <a:rPr lang="en-US" sz="3400" dirty="0"/>
              <a:t>Genesis 4.2 NIV:  Later she gave birth to his brother Abel.  Now Abel kept flocks, and Cain worked the soil.</a:t>
            </a:r>
            <a:endParaRPr lang="en-US" sz="3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543425" y="6457889"/>
            <a:ext cx="4019550" cy="400110"/>
          </a:xfrm>
          <a:prstGeom prst="rect">
            <a:avLst/>
          </a:prstGeom>
          <a:noFill/>
        </p:spPr>
        <p:txBody>
          <a:bodyPr wrap="square" rtlCol="0">
            <a:spAutoFit/>
          </a:bodyPr>
          <a:lstStyle/>
          <a:p>
            <a:pPr algn="r"/>
            <a:r>
              <a:rPr lang="en-US" sz="2000" b="1" i="1" dirty="0"/>
              <a:t>Photo by Roger Kidd; wikimedia.org</a:t>
            </a:r>
          </a:p>
        </p:txBody>
      </p:sp>
    </p:spTree>
    <p:extLst>
      <p:ext uri="{BB962C8B-B14F-4D97-AF65-F5344CB8AC3E}">
        <p14:creationId xmlns:p14="http://schemas.microsoft.com/office/powerpoint/2010/main" val="14540009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sp>
        <p:nvSpPr>
          <p:cNvPr id="22" name="TextBox 21"/>
          <p:cNvSpPr txBox="1"/>
          <p:nvPr/>
        </p:nvSpPr>
        <p:spPr>
          <a:xfrm>
            <a:off x="0" y="0"/>
            <a:ext cx="5944410" cy="6586418"/>
          </a:xfrm>
          <a:prstGeom prst="rect">
            <a:avLst/>
          </a:prstGeom>
          <a:noFill/>
        </p:spPr>
        <p:txBody>
          <a:bodyPr wrap="square" rtlCol="0">
            <a:spAutoFit/>
          </a:bodyPr>
          <a:lstStyle/>
          <a:p>
            <a:endParaRPr lang="en-US" sz="1400" dirty="0">
              <a:solidFill>
                <a:schemeClr val="bg1"/>
              </a:solidFill>
            </a:endParaRPr>
          </a:p>
          <a:p>
            <a:pPr algn="r"/>
            <a:r>
              <a:rPr lang="en-US" sz="3400" dirty="0">
                <a:solidFill>
                  <a:schemeClr val="bg1"/>
                </a:solidFill>
              </a:rPr>
              <a:t>Genesis 4.3-5 NIV:  In the course of time Cain brought some of the fruits of the soil as an offering to the LORD.  And Abel also brought an offering— fat portions from some of the firstborn of his flock. The LORD looked with favor on Abel and his offering, but on Cain and his offering he did not look with favor. So Cain was very angry, and his face was downcast.</a:t>
            </a:r>
            <a:endParaRPr lang="en-US" sz="3400" dirty="0">
              <a:solidFill>
                <a:schemeClr val="bg1"/>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92" r="1140" b="1186"/>
          <a:stretch/>
        </p:blipFill>
        <p:spPr>
          <a:xfrm>
            <a:off x="5944410" y="438707"/>
            <a:ext cx="6247590" cy="5709004"/>
          </a:xfrm>
          <a:prstGeom prst="rect">
            <a:avLst/>
          </a:prstGeom>
        </p:spPr>
      </p:pic>
      <p:sp>
        <p:nvSpPr>
          <p:cNvPr id="3" name="TextBox 2"/>
          <p:cNvSpPr txBox="1"/>
          <p:nvPr/>
        </p:nvSpPr>
        <p:spPr>
          <a:xfrm>
            <a:off x="9157856" y="438707"/>
            <a:ext cx="3034144" cy="1323439"/>
          </a:xfrm>
          <a:prstGeom prst="rect">
            <a:avLst/>
          </a:prstGeom>
          <a:noFill/>
        </p:spPr>
        <p:txBody>
          <a:bodyPr wrap="square" rtlCol="0">
            <a:spAutoFit/>
          </a:bodyPr>
          <a:lstStyle/>
          <a:p>
            <a:pPr algn="r"/>
            <a:r>
              <a:rPr lang="en-US" sz="2000" dirty="0"/>
              <a:t>Jan van Eyck</a:t>
            </a:r>
          </a:p>
          <a:p>
            <a:pPr algn="r"/>
            <a:r>
              <a:rPr lang="en-US" sz="2000" dirty="0"/>
              <a:t>St. </a:t>
            </a:r>
            <a:r>
              <a:rPr lang="en-US" sz="2000" dirty="0" err="1"/>
              <a:t>Bavo</a:t>
            </a:r>
            <a:r>
              <a:rPr lang="en-US" sz="2000" dirty="0"/>
              <a:t> Cathedral</a:t>
            </a:r>
          </a:p>
          <a:p>
            <a:pPr algn="r"/>
            <a:r>
              <a:rPr lang="en-US" sz="2000" dirty="0"/>
              <a:t>Ghent, Belgium</a:t>
            </a:r>
          </a:p>
          <a:p>
            <a:pPr algn="r"/>
            <a:r>
              <a:rPr lang="en-US" sz="2000" dirty="0"/>
              <a:t>wikiart.org</a:t>
            </a:r>
          </a:p>
        </p:txBody>
      </p:sp>
    </p:spTree>
    <p:extLst>
      <p:ext uri="{BB962C8B-B14F-4D97-AF65-F5344CB8AC3E}">
        <p14:creationId xmlns:p14="http://schemas.microsoft.com/office/powerpoint/2010/main" val="220488185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32DAA88-A86A-4B42-B34B-914D3F3AF826}"/>
              </a:ext>
            </a:extLst>
          </p:cNvPr>
          <p:cNvPicPr>
            <a:picLocks noChangeAspect="1"/>
          </p:cNvPicPr>
          <p:nvPr/>
        </p:nvPicPr>
        <p:blipFill rotWithShape="1">
          <a:blip r:embed="rId2">
            <a:extLst>
              <a:ext uri="{28A0092B-C50C-407E-A947-70E740481C1C}">
                <a14:useLocalDpi xmlns:a14="http://schemas.microsoft.com/office/drawing/2010/main" val="0"/>
              </a:ext>
            </a:extLst>
          </a:blip>
          <a:srcRect t="67147" r="11457" b="14868"/>
          <a:stretch/>
        </p:blipFill>
        <p:spPr>
          <a:xfrm>
            <a:off x="0" y="5212080"/>
            <a:ext cx="12201072" cy="1645920"/>
          </a:xfrm>
          <a:prstGeom prst="rect">
            <a:avLst/>
          </a:prstGeom>
        </p:spPr>
      </p:pic>
      <p:sp>
        <p:nvSpPr>
          <p:cNvPr id="22" name="TextBox 21"/>
          <p:cNvSpPr txBox="1"/>
          <p:nvPr/>
        </p:nvSpPr>
        <p:spPr>
          <a:xfrm>
            <a:off x="1" y="0"/>
            <a:ext cx="12191999" cy="5324535"/>
          </a:xfrm>
          <a:prstGeom prst="rect">
            <a:avLst/>
          </a:prstGeom>
          <a:noFill/>
        </p:spPr>
        <p:txBody>
          <a:bodyPr wrap="square" rtlCol="0">
            <a:spAutoFit/>
          </a:bodyPr>
          <a:lstStyle/>
          <a:p>
            <a:endParaRPr lang="en-US" sz="1400" dirty="0">
              <a:solidFill>
                <a:srgbClr val="FFFF00"/>
              </a:solidFill>
            </a:endParaRPr>
          </a:p>
          <a:p>
            <a:r>
              <a:rPr lang="en-US" sz="3400" dirty="0">
                <a:solidFill>
                  <a:srgbClr val="FFFF00"/>
                </a:solidFill>
              </a:rPr>
              <a:t>Hebrews 11.4 NIV:  By </a:t>
            </a:r>
            <a:r>
              <a:rPr lang="en-US" sz="3400" b="1" u="sng" dirty="0">
                <a:solidFill>
                  <a:srgbClr val="FFFF00"/>
                </a:solidFill>
              </a:rPr>
              <a:t>faith</a:t>
            </a:r>
            <a:r>
              <a:rPr lang="en-US" sz="3400" dirty="0">
                <a:solidFill>
                  <a:srgbClr val="FFFF00"/>
                </a:solidFill>
              </a:rPr>
              <a:t> Abel brought God a </a:t>
            </a:r>
            <a:r>
              <a:rPr lang="en-US" sz="3400" b="1" u="sng" dirty="0">
                <a:solidFill>
                  <a:srgbClr val="FFFF00"/>
                </a:solidFill>
              </a:rPr>
              <a:t>better offering</a:t>
            </a:r>
            <a:r>
              <a:rPr lang="en-US" sz="3400" b="1" dirty="0">
                <a:solidFill>
                  <a:srgbClr val="FFFF00"/>
                </a:solidFill>
              </a:rPr>
              <a:t> </a:t>
            </a:r>
            <a:r>
              <a:rPr lang="en-US" sz="3400" dirty="0">
                <a:solidFill>
                  <a:srgbClr val="FFFF00"/>
                </a:solidFill>
              </a:rPr>
              <a:t>than Cain did. By faith he was commended as righteous, when God spoke well of his offerings.</a:t>
            </a:r>
            <a:endParaRPr lang="en-US" sz="3400" dirty="0">
              <a:solidFill>
                <a:schemeClr val="bg1"/>
              </a:solidFill>
            </a:endParaRPr>
          </a:p>
          <a:p>
            <a:endParaRPr lang="en-US" sz="2000" dirty="0">
              <a:solidFill>
                <a:schemeClr val="bg1"/>
              </a:solidFill>
            </a:endParaRPr>
          </a:p>
          <a:p>
            <a:r>
              <a:rPr lang="en-US" sz="3400" dirty="0">
                <a:solidFill>
                  <a:schemeClr val="bg1"/>
                </a:solidFill>
              </a:rPr>
              <a:t>Genesis 4.3-5 NIV:  In the course of time Cain brought some of the fruits of the soil as an offering to the LORD. And Abel also brought an offering— fat portions from some of the firstborn of his flock. The LORD looked with favor on Abel and his offering, but on Cain and his offering he did not look with favor. So Cain was very angry, and his face was downcast.</a:t>
            </a:r>
          </a:p>
        </p:txBody>
      </p:sp>
    </p:spTree>
    <p:extLst>
      <p:ext uri="{BB962C8B-B14F-4D97-AF65-F5344CB8AC3E}">
        <p14:creationId xmlns:p14="http://schemas.microsoft.com/office/powerpoint/2010/main" val="327312962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62442" r="11457" b="14575"/>
          <a:stretch/>
        </p:blipFill>
        <p:spPr>
          <a:xfrm>
            <a:off x="0" y="4781550"/>
            <a:ext cx="12201072" cy="2103120"/>
          </a:xfrm>
          <a:prstGeom prst="rect">
            <a:avLst/>
          </a:prstGeom>
        </p:spPr>
      </p:pic>
      <p:sp>
        <p:nvSpPr>
          <p:cNvPr id="22" name="TextBox 21"/>
          <p:cNvSpPr txBox="1"/>
          <p:nvPr/>
        </p:nvSpPr>
        <p:spPr>
          <a:xfrm>
            <a:off x="9073" y="-19764"/>
            <a:ext cx="12191999" cy="4801314"/>
          </a:xfrm>
          <a:prstGeom prst="rect">
            <a:avLst/>
          </a:prstGeom>
          <a:noFill/>
        </p:spPr>
        <p:txBody>
          <a:bodyPr wrap="square" rtlCol="0">
            <a:spAutoFit/>
          </a:bodyPr>
          <a:lstStyle/>
          <a:p>
            <a:endParaRPr lang="en-US" sz="1400" dirty="0">
              <a:solidFill>
                <a:srgbClr val="FFFF00"/>
              </a:solidFill>
            </a:endParaRPr>
          </a:p>
          <a:p>
            <a:r>
              <a:rPr lang="en-US" sz="3400" dirty="0">
                <a:solidFill>
                  <a:srgbClr val="FFFF00"/>
                </a:solidFill>
              </a:rPr>
              <a:t>1 John 3.12 NIV:  …his [Cain’s] own actions were </a:t>
            </a:r>
            <a:r>
              <a:rPr lang="en-US" sz="3400" b="1" u="sng" dirty="0">
                <a:solidFill>
                  <a:srgbClr val="FFFF00"/>
                </a:solidFill>
              </a:rPr>
              <a:t>evil</a:t>
            </a:r>
            <a:r>
              <a:rPr lang="en-US" sz="3400" dirty="0">
                <a:solidFill>
                  <a:srgbClr val="FFFF00"/>
                </a:solidFill>
              </a:rPr>
              <a:t> and his brother’s were righteous.</a:t>
            </a:r>
            <a:endParaRPr lang="en-US" sz="3400" dirty="0">
              <a:solidFill>
                <a:srgbClr val="FFFF00"/>
              </a:solidFill>
              <a:latin typeface="Times New Roman" panose="02020603050405020304" pitchFamily="18" charset="0"/>
              <a:cs typeface="Times New Roman" panose="02020603050405020304" pitchFamily="18" charset="0"/>
            </a:endParaRPr>
          </a:p>
          <a:p>
            <a:endParaRPr lang="en-US" sz="2000" dirty="0">
              <a:solidFill>
                <a:schemeClr val="bg1"/>
              </a:solidFill>
            </a:endParaRPr>
          </a:p>
          <a:p>
            <a:r>
              <a:rPr lang="en-US" sz="3400" dirty="0">
                <a:solidFill>
                  <a:schemeClr val="bg1"/>
                </a:solidFill>
              </a:rPr>
              <a:t>Genesis 4.3-5 NIV:  In the course of time Cain brought some of the fruits of the soil as an offering to the LORD. And Abel also brought an offering— fat portions from some of the firstborn of his flock. The LORD looked with favor on Abel and his offering, but on Cain and his offering he did not look with favor. So Cain was very angry, and his face was downcast.</a:t>
            </a:r>
          </a:p>
        </p:txBody>
      </p:sp>
    </p:spTree>
    <p:extLst>
      <p:ext uri="{BB962C8B-B14F-4D97-AF65-F5344CB8AC3E}">
        <p14:creationId xmlns:p14="http://schemas.microsoft.com/office/powerpoint/2010/main" val="208205912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42797" r="11457" b="8199"/>
          <a:stretch/>
        </p:blipFill>
        <p:spPr>
          <a:xfrm>
            <a:off x="1" y="2377440"/>
            <a:ext cx="12191999" cy="4480560"/>
          </a:xfrm>
          <a:prstGeom prst="rect">
            <a:avLst/>
          </a:prstGeom>
        </p:spPr>
      </p:pic>
      <p:sp>
        <p:nvSpPr>
          <p:cNvPr id="22" name="TextBox 21"/>
          <p:cNvSpPr txBox="1"/>
          <p:nvPr/>
        </p:nvSpPr>
        <p:spPr>
          <a:xfrm>
            <a:off x="1" y="12700"/>
            <a:ext cx="12191999" cy="2400657"/>
          </a:xfrm>
          <a:prstGeom prst="rect">
            <a:avLst/>
          </a:prstGeom>
          <a:noFill/>
        </p:spPr>
        <p:txBody>
          <a:bodyPr wrap="square" rtlCol="0">
            <a:spAutoFit/>
          </a:bodyPr>
          <a:lstStyle/>
          <a:p>
            <a:endParaRPr lang="en-US" sz="1400" dirty="0">
              <a:solidFill>
                <a:schemeClr val="bg1"/>
              </a:solidFill>
            </a:endParaRPr>
          </a:p>
          <a:p>
            <a:r>
              <a:rPr lang="en-US" sz="3400" dirty="0">
                <a:solidFill>
                  <a:schemeClr val="bg1"/>
                </a:solidFill>
              </a:rPr>
              <a:t>Abel acted righteously [1 John 3] by offering a greater sacrifice of an animal [Genesis 3-4], because he was acting in faith [Hebrews 11] in the promise of a savior, that animal sacrifices were a symbolic and temporary solution for God’s wrath about sin until the savior came.</a:t>
            </a:r>
            <a:endParaRPr lang="en-US" sz="3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528291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AD173B"/>
        </a:solidFill>
        <a:effectLst/>
      </p:bgPr>
    </p:bg>
    <p:spTree>
      <p:nvGrpSpPr>
        <p:cNvPr id="1" name=""/>
        <p:cNvGrpSpPr/>
        <p:nvPr/>
      </p:nvGrpSpPr>
      <p:grpSpPr>
        <a:xfrm>
          <a:off x="0" y="0"/>
          <a:ext cx="0" cy="0"/>
          <a:chOff x="0" y="0"/>
          <a:chExt cx="0" cy="0"/>
        </a:xfrm>
      </p:grpSpPr>
      <p:sp>
        <p:nvSpPr>
          <p:cNvPr id="22" name="TextBox 21"/>
          <p:cNvSpPr txBox="1"/>
          <p:nvPr/>
        </p:nvSpPr>
        <p:spPr>
          <a:xfrm>
            <a:off x="1" y="1138"/>
            <a:ext cx="12191999" cy="3447098"/>
          </a:xfrm>
          <a:prstGeom prst="rect">
            <a:avLst/>
          </a:prstGeom>
          <a:noFill/>
        </p:spPr>
        <p:txBody>
          <a:bodyPr wrap="square" rtlCol="0">
            <a:spAutoFit/>
          </a:bodyPr>
          <a:lstStyle/>
          <a:p>
            <a:endParaRPr lang="en-US" sz="1400" dirty="0">
              <a:solidFill>
                <a:schemeClr val="bg1"/>
              </a:solidFill>
            </a:endParaRPr>
          </a:p>
          <a:p>
            <a:r>
              <a:rPr lang="en-US" sz="3400" dirty="0">
                <a:solidFill>
                  <a:schemeClr val="bg1"/>
                </a:solidFill>
              </a:rPr>
              <a:t>Genesis 4.6-7 NIV:  Then the LORD said to Cain, “Why are you angry? Why is your face downcast? If you do what is right, will you not be accepted? But if you do not do what is right, </a:t>
            </a:r>
            <a:r>
              <a:rPr lang="en-US" sz="3400" b="1" u="sng" dirty="0">
                <a:solidFill>
                  <a:srgbClr val="FFFF00"/>
                </a:solidFill>
              </a:rPr>
              <a:t>sin is crouching at your </a:t>
            </a:r>
            <a:r>
              <a:rPr lang="en-US" sz="3400" b="1" dirty="0">
                <a:solidFill>
                  <a:srgbClr val="FFFF00"/>
                </a:solidFill>
              </a:rPr>
              <a:t>																	</a:t>
            </a:r>
            <a:r>
              <a:rPr lang="en-US" sz="3400" b="1" u="sng" dirty="0">
                <a:solidFill>
                  <a:srgbClr val="FFFF00"/>
                </a:solidFill>
              </a:rPr>
              <a:t>door; it desires to have </a:t>
            </a:r>
            <a:r>
              <a:rPr lang="en-US" sz="3400" b="1" dirty="0">
                <a:solidFill>
                  <a:srgbClr val="FFFF00"/>
                </a:solidFill>
              </a:rPr>
              <a:t>																	</a:t>
            </a:r>
            <a:r>
              <a:rPr lang="en-US" sz="3400" b="1" u="sng" dirty="0">
                <a:solidFill>
                  <a:srgbClr val="FFFF00"/>
                </a:solidFill>
              </a:rPr>
              <a:t>you, but you must rule </a:t>
            </a:r>
            <a:r>
              <a:rPr lang="en-US" sz="3400" b="1" dirty="0">
                <a:solidFill>
                  <a:srgbClr val="FFFF00"/>
                </a:solidFill>
              </a:rPr>
              <a:t>																	</a:t>
            </a:r>
            <a:r>
              <a:rPr lang="en-US" sz="3400" b="1" u="sng" dirty="0">
                <a:solidFill>
                  <a:srgbClr val="FFFF00"/>
                </a:solidFill>
              </a:rPr>
              <a:t>over it</a:t>
            </a:r>
            <a:r>
              <a:rPr lang="en-US" sz="3400" dirty="0">
                <a:solidFill>
                  <a:schemeClr val="bg1"/>
                </a:solidFill>
              </a:rPr>
              <a:t>.”</a:t>
            </a:r>
            <a:endParaRPr lang="en-US" sz="3400" dirty="0">
              <a:solidFill>
                <a:schemeClr val="bg1"/>
              </a:solidFill>
              <a:latin typeface="Times New Roman" panose="02020603050405020304" pitchFamily="18" charset="0"/>
              <a:cs typeface="Times New Roman" panose="02020603050405020304" pitchFamily="18" charset="0"/>
            </a:endParaRPr>
          </a:p>
        </p:txBody>
      </p:sp>
      <p:grpSp>
        <p:nvGrpSpPr>
          <p:cNvPr id="3" name="Group 2"/>
          <p:cNvGrpSpPr/>
          <p:nvPr/>
        </p:nvGrpSpPr>
        <p:grpSpPr>
          <a:xfrm>
            <a:off x="87469" y="1921164"/>
            <a:ext cx="7246204" cy="4846239"/>
            <a:chOff x="287079" y="169888"/>
            <a:chExt cx="8708065" cy="6549889"/>
          </a:xfrm>
        </p:grpSpPr>
        <p:sp>
          <p:nvSpPr>
            <p:cNvPr id="4" name="Oval 3"/>
            <p:cNvSpPr/>
            <p:nvPr/>
          </p:nvSpPr>
          <p:spPr>
            <a:xfrm>
              <a:off x="287079" y="5778554"/>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YOU</a:t>
              </a:r>
            </a:p>
          </p:txBody>
        </p:sp>
        <p:sp>
          <p:nvSpPr>
            <p:cNvPr id="5" name="Oval 4"/>
            <p:cNvSpPr/>
            <p:nvPr/>
          </p:nvSpPr>
          <p:spPr>
            <a:xfrm>
              <a:off x="3118884" y="241416"/>
              <a:ext cx="1648047" cy="861237"/>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God</a:t>
              </a:r>
            </a:p>
          </p:txBody>
        </p:sp>
        <p:sp>
          <p:nvSpPr>
            <p:cNvPr id="6" name="Pentagon 5"/>
            <p:cNvSpPr/>
            <p:nvPr/>
          </p:nvSpPr>
          <p:spPr>
            <a:xfrm rot="17901387">
              <a:off x="-22783" y="3166253"/>
              <a:ext cx="5015093"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Submit / Obey</a:t>
              </a:r>
            </a:p>
          </p:txBody>
        </p:sp>
        <p:sp>
          <p:nvSpPr>
            <p:cNvPr id="7" name="Pentagon 6"/>
            <p:cNvSpPr/>
            <p:nvPr/>
          </p:nvSpPr>
          <p:spPr>
            <a:xfrm>
              <a:off x="2019141" y="5942077"/>
              <a:ext cx="4787848" cy="534190"/>
            </a:xfrm>
            <a:prstGeom prst="homePlate">
              <a:avLst/>
            </a:prstGeom>
            <a:solidFill>
              <a:srgbClr val="FF66FF"/>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Go Your Own Way</a:t>
              </a:r>
            </a:p>
          </p:txBody>
        </p:sp>
        <p:sp>
          <p:nvSpPr>
            <p:cNvPr id="8" name="Rounded Rectangle 7"/>
            <p:cNvSpPr/>
            <p:nvPr/>
          </p:nvSpPr>
          <p:spPr>
            <a:xfrm>
              <a:off x="6900530" y="5699051"/>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Physical Blessing</a:t>
              </a:r>
            </a:p>
          </p:txBody>
        </p:sp>
        <p:sp>
          <p:nvSpPr>
            <p:cNvPr id="9" name="Pentagon 8"/>
            <p:cNvSpPr/>
            <p:nvPr/>
          </p:nvSpPr>
          <p:spPr>
            <a:xfrm rot="3485887">
              <a:off x="2954705" y="3161297"/>
              <a:ext cx="5153202"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Depend / Trust</a:t>
              </a:r>
            </a:p>
          </p:txBody>
        </p:sp>
        <p:sp>
          <p:nvSpPr>
            <p:cNvPr id="10" name="TextBox 9"/>
            <p:cNvSpPr txBox="1"/>
            <p:nvPr/>
          </p:nvSpPr>
          <p:spPr>
            <a:xfrm>
              <a:off x="5032814" y="3732256"/>
              <a:ext cx="394855" cy="930828"/>
            </a:xfrm>
            <a:prstGeom prst="rect">
              <a:avLst/>
            </a:prstGeom>
            <a:noFill/>
          </p:spPr>
          <p:txBody>
            <a:bodyPr wrap="square" rtlCol="0">
              <a:spAutoFit/>
            </a:bodyPr>
            <a:lstStyle/>
            <a:p>
              <a:r>
                <a:rPr lang="en-US" sz="4000" dirty="0">
                  <a:solidFill>
                    <a:prstClr val="white"/>
                  </a:solidFill>
                </a:rPr>
                <a:t>?</a:t>
              </a:r>
            </a:p>
          </p:txBody>
        </p:sp>
        <p:sp>
          <p:nvSpPr>
            <p:cNvPr id="11" name="TextBox 10"/>
            <p:cNvSpPr txBox="1"/>
            <p:nvPr/>
          </p:nvSpPr>
          <p:spPr>
            <a:xfrm>
              <a:off x="5208229" y="4249230"/>
              <a:ext cx="394855" cy="930828"/>
            </a:xfrm>
            <a:prstGeom prst="rect">
              <a:avLst/>
            </a:prstGeom>
            <a:noFill/>
          </p:spPr>
          <p:txBody>
            <a:bodyPr wrap="square" rtlCol="0">
              <a:spAutoFit/>
            </a:bodyPr>
            <a:lstStyle/>
            <a:p>
              <a:r>
                <a:rPr lang="en-US" sz="4000" dirty="0">
                  <a:solidFill>
                    <a:prstClr val="white"/>
                  </a:solidFill>
                </a:rPr>
                <a:t>?</a:t>
              </a:r>
            </a:p>
          </p:txBody>
        </p:sp>
        <p:sp>
          <p:nvSpPr>
            <p:cNvPr id="12" name="TextBox 11"/>
            <p:cNvSpPr txBox="1"/>
            <p:nvPr/>
          </p:nvSpPr>
          <p:spPr>
            <a:xfrm>
              <a:off x="5745109" y="2113472"/>
              <a:ext cx="394855" cy="930828"/>
            </a:xfrm>
            <a:prstGeom prst="rect">
              <a:avLst/>
            </a:prstGeom>
            <a:noFill/>
          </p:spPr>
          <p:txBody>
            <a:bodyPr wrap="square" rtlCol="0">
              <a:spAutoFit/>
            </a:bodyPr>
            <a:lstStyle/>
            <a:p>
              <a:r>
                <a:rPr lang="en-US" sz="4000" dirty="0">
                  <a:solidFill>
                    <a:prstClr val="white"/>
                  </a:solidFill>
                </a:rPr>
                <a:t>?</a:t>
              </a:r>
            </a:p>
          </p:txBody>
        </p:sp>
        <p:sp>
          <p:nvSpPr>
            <p:cNvPr id="13" name="TextBox 12"/>
            <p:cNvSpPr txBox="1"/>
            <p:nvPr/>
          </p:nvSpPr>
          <p:spPr>
            <a:xfrm>
              <a:off x="5581071" y="4424435"/>
              <a:ext cx="394855" cy="930828"/>
            </a:xfrm>
            <a:prstGeom prst="rect">
              <a:avLst/>
            </a:prstGeom>
            <a:noFill/>
          </p:spPr>
          <p:txBody>
            <a:bodyPr wrap="square" rtlCol="0">
              <a:spAutoFit/>
            </a:bodyPr>
            <a:lstStyle/>
            <a:p>
              <a:r>
                <a:rPr lang="en-US" sz="4000" dirty="0">
                  <a:solidFill>
                    <a:prstClr val="white"/>
                  </a:solidFill>
                </a:rPr>
                <a:t>?</a:t>
              </a:r>
            </a:p>
          </p:txBody>
        </p:sp>
        <p:sp>
          <p:nvSpPr>
            <p:cNvPr id="14" name="TextBox 13"/>
            <p:cNvSpPr txBox="1"/>
            <p:nvPr/>
          </p:nvSpPr>
          <p:spPr>
            <a:xfrm>
              <a:off x="5719430" y="2712029"/>
              <a:ext cx="394855" cy="930828"/>
            </a:xfrm>
            <a:prstGeom prst="rect">
              <a:avLst/>
            </a:prstGeom>
            <a:noFill/>
          </p:spPr>
          <p:txBody>
            <a:bodyPr wrap="square" rtlCol="0">
              <a:spAutoFit/>
            </a:bodyPr>
            <a:lstStyle/>
            <a:p>
              <a:r>
                <a:rPr lang="en-US" sz="4000" dirty="0">
                  <a:solidFill>
                    <a:prstClr val="white"/>
                  </a:solidFill>
                </a:rPr>
                <a:t>?</a:t>
              </a:r>
            </a:p>
          </p:txBody>
        </p:sp>
        <p:sp>
          <p:nvSpPr>
            <p:cNvPr id="15" name="TextBox 14"/>
            <p:cNvSpPr txBox="1"/>
            <p:nvPr/>
          </p:nvSpPr>
          <p:spPr>
            <a:xfrm>
              <a:off x="4434368" y="2606269"/>
              <a:ext cx="394855" cy="930828"/>
            </a:xfrm>
            <a:prstGeom prst="rect">
              <a:avLst/>
            </a:prstGeom>
            <a:noFill/>
          </p:spPr>
          <p:txBody>
            <a:bodyPr wrap="square" rtlCol="0">
              <a:spAutoFit/>
            </a:bodyPr>
            <a:lstStyle/>
            <a:p>
              <a:r>
                <a:rPr lang="en-US" sz="4000" dirty="0">
                  <a:solidFill>
                    <a:prstClr val="white"/>
                  </a:solidFill>
                </a:rPr>
                <a:t>?</a:t>
              </a:r>
            </a:p>
          </p:txBody>
        </p:sp>
        <p:sp>
          <p:nvSpPr>
            <p:cNvPr id="16" name="TextBox 15"/>
            <p:cNvSpPr txBox="1"/>
            <p:nvPr/>
          </p:nvSpPr>
          <p:spPr>
            <a:xfrm>
              <a:off x="5486278" y="1911928"/>
              <a:ext cx="394855" cy="930828"/>
            </a:xfrm>
            <a:prstGeom prst="rect">
              <a:avLst/>
            </a:prstGeom>
            <a:noFill/>
          </p:spPr>
          <p:txBody>
            <a:bodyPr wrap="square" rtlCol="0">
              <a:spAutoFit/>
            </a:bodyPr>
            <a:lstStyle/>
            <a:p>
              <a:r>
                <a:rPr lang="en-US" sz="4000" dirty="0">
                  <a:solidFill>
                    <a:prstClr val="white"/>
                  </a:solidFill>
                </a:rPr>
                <a:t>?</a:t>
              </a:r>
            </a:p>
          </p:txBody>
        </p:sp>
        <p:sp>
          <p:nvSpPr>
            <p:cNvPr id="17" name="TextBox 16"/>
            <p:cNvSpPr txBox="1"/>
            <p:nvPr/>
          </p:nvSpPr>
          <p:spPr>
            <a:xfrm>
              <a:off x="4013986" y="1909080"/>
              <a:ext cx="394855" cy="930828"/>
            </a:xfrm>
            <a:prstGeom prst="rect">
              <a:avLst/>
            </a:prstGeom>
            <a:noFill/>
          </p:spPr>
          <p:txBody>
            <a:bodyPr wrap="square" rtlCol="0">
              <a:spAutoFit/>
            </a:bodyPr>
            <a:lstStyle/>
            <a:p>
              <a:r>
                <a:rPr lang="en-US" sz="4000" dirty="0">
                  <a:solidFill>
                    <a:prstClr val="white"/>
                  </a:solidFill>
                </a:rPr>
                <a:t>?</a:t>
              </a:r>
            </a:p>
          </p:txBody>
        </p:sp>
        <p:sp>
          <p:nvSpPr>
            <p:cNvPr id="18" name="TextBox 17"/>
            <p:cNvSpPr txBox="1"/>
            <p:nvPr/>
          </p:nvSpPr>
          <p:spPr>
            <a:xfrm>
              <a:off x="4058474" y="2489602"/>
              <a:ext cx="394855" cy="930828"/>
            </a:xfrm>
            <a:prstGeom prst="rect">
              <a:avLst/>
            </a:prstGeom>
            <a:noFill/>
          </p:spPr>
          <p:txBody>
            <a:bodyPr wrap="square" rtlCol="0">
              <a:spAutoFit/>
            </a:bodyPr>
            <a:lstStyle/>
            <a:p>
              <a:r>
                <a:rPr lang="en-US" sz="4000" dirty="0">
                  <a:solidFill>
                    <a:prstClr val="white"/>
                  </a:solidFill>
                </a:rPr>
                <a:t>?</a:t>
              </a:r>
            </a:p>
          </p:txBody>
        </p:sp>
        <p:sp>
          <p:nvSpPr>
            <p:cNvPr id="19" name="Pentagon 18"/>
            <p:cNvSpPr/>
            <p:nvPr/>
          </p:nvSpPr>
          <p:spPr>
            <a:xfrm>
              <a:off x="4805891" y="380517"/>
              <a:ext cx="2001098" cy="534190"/>
            </a:xfrm>
            <a:prstGeom prst="homePlate">
              <a:avLst/>
            </a:prstGeom>
            <a:solidFill>
              <a:srgbClr val="FFC00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Trust</a:t>
              </a:r>
            </a:p>
          </p:txBody>
        </p:sp>
        <p:sp>
          <p:nvSpPr>
            <p:cNvPr id="20" name="Rounded Rectangle 19"/>
            <p:cNvSpPr/>
            <p:nvPr/>
          </p:nvSpPr>
          <p:spPr>
            <a:xfrm>
              <a:off x="6900530" y="169888"/>
              <a:ext cx="2094614" cy="10207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prstClr val="black"/>
                  </a:solidFill>
                </a:rPr>
                <a:t>Spiritual</a:t>
              </a:r>
            </a:p>
            <a:p>
              <a:pPr algn="ctr"/>
              <a:r>
                <a:rPr lang="en-US" sz="2800" dirty="0">
                  <a:solidFill>
                    <a:prstClr val="black"/>
                  </a:solidFill>
                </a:rPr>
                <a:t>Blessing</a:t>
              </a:r>
            </a:p>
          </p:txBody>
        </p:sp>
      </p:grpSp>
    </p:spTree>
    <p:extLst>
      <p:ext uri="{BB962C8B-B14F-4D97-AF65-F5344CB8AC3E}">
        <p14:creationId xmlns:p14="http://schemas.microsoft.com/office/powerpoint/2010/main" val="16156408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552</TotalTime>
  <Words>1254</Words>
  <Application>Microsoft Office PowerPoint</Application>
  <PresentationFormat>Widescreen</PresentationFormat>
  <Paragraphs>166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43</cp:revision>
  <dcterms:created xsi:type="dcterms:W3CDTF">2015-09-17T14:36:44Z</dcterms:created>
  <dcterms:modified xsi:type="dcterms:W3CDTF">2020-08-20T11:39:43Z</dcterms:modified>
</cp:coreProperties>
</file>